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408" r:id="rId3"/>
    <p:sldId id="360" r:id="rId4"/>
    <p:sldId id="361" r:id="rId5"/>
    <p:sldId id="259" r:id="rId6"/>
    <p:sldId id="409" r:id="rId7"/>
    <p:sldId id="410" r:id="rId8"/>
    <p:sldId id="412" r:id="rId9"/>
    <p:sldId id="413" r:id="rId10"/>
    <p:sldId id="416" r:id="rId11"/>
    <p:sldId id="424" r:id="rId12"/>
    <p:sldId id="415" r:id="rId13"/>
    <p:sldId id="418" r:id="rId14"/>
    <p:sldId id="420" r:id="rId15"/>
    <p:sldId id="422" r:id="rId16"/>
    <p:sldId id="425" r:id="rId17"/>
    <p:sldId id="427" r:id="rId18"/>
    <p:sldId id="426" r:id="rId19"/>
    <p:sldId id="429" r:id="rId20"/>
    <p:sldId id="430" r:id="rId21"/>
    <p:sldId id="431" r:id="rId22"/>
    <p:sldId id="432" r:id="rId23"/>
    <p:sldId id="433" r:id="rId24"/>
    <p:sldId id="434" r:id="rId25"/>
    <p:sldId id="435" r:id="rId26"/>
    <p:sldId id="428" r:id="rId27"/>
    <p:sldId id="437" r:id="rId28"/>
    <p:sldId id="438" r:id="rId29"/>
    <p:sldId id="439" r:id="rId30"/>
    <p:sldId id="440" r:id="rId31"/>
    <p:sldId id="441" r:id="rId32"/>
    <p:sldId id="442" r:id="rId33"/>
    <p:sldId id="443" r:id="rId34"/>
    <p:sldId id="447" r:id="rId35"/>
    <p:sldId id="448" r:id="rId36"/>
    <p:sldId id="449" r:id="rId37"/>
    <p:sldId id="458" r:id="rId38"/>
    <p:sldId id="459" r:id="rId39"/>
    <p:sldId id="460" r:id="rId40"/>
    <p:sldId id="473" r:id="rId41"/>
    <p:sldId id="474" r:id="rId42"/>
    <p:sldId id="475" r:id="rId43"/>
    <p:sldId id="476" r:id="rId44"/>
    <p:sldId id="478" r:id="rId45"/>
    <p:sldId id="479" r:id="rId46"/>
    <p:sldId id="471" r:id="rId47"/>
    <p:sldId id="472" r:id="rId48"/>
    <p:sldId id="480" r:id="rId49"/>
    <p:sldId id="481" r:id="rId50"/>
    <p:sldId id="482" r:id="rId51"/>
    <p:sldId id="483" r:id="rId52"/>
    <p:sldId id="484" r:id="rId53"/>
    <p:sldId id="485" r:id="rId54"/>
    <p:sldId id="490" r:id="rId55"/>
    <p:sldId id="486" r:id="rId56"/>
    <p:sldId id="487" r:id="rId57"/>
    <p:sldId id="488" r:id="rId58"/>
    <p:sldId id="493" r:id="rId59"/>
    <p:sldId id="494" r:id="rId60"/>
    <p:sldId id="495" r:id="rId61"/>
    <p:sldId id="496" r:id="rId62"/>
    <p:sldId id="497" r:id="rId63"/>
    <p:sldId id="498" r:id="rId64"/>
    <p:sldId id="499" r:id="rId65"/>
    <p:sldId id="500" r:id="rId66"/>
    <p:sldId id="501" r:id="rId67"/>
    <p:sldId id="502" r:id="rId68"/>
    <p:sldId id="503" r:id="rId69"/>
    <p:sldId id="505" r:id="rId70"/>
    <p:sldId id="506" r:id="rId71"/>
    <p:sldId id="507" r:id="rId72"/>
    <p:sldId id="508" r:id="rId73"/>
    <p:sldId id="509" r:id="rId74"/>
    <p:sldId id="510" r:id="rId75"/>
    <p:sldId id="511" r:id="rId76"/>
    <p:sldId id="504" r:id="rId77"/>
    <p:sldId id="512" r:id="rId78"/>
    <p:sldId id="513" r:id="rId79"/>
    <p:sldId id="491" r:id="rId80"/>
  </p:sldIdLst>
  <p:sldSz cx="8636000" cy="6121400"/>
  <p:notesSz cx="8636000" cy="612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2" autoAdjust="0"/>
  </p:normalViewPr>
  <p:slideViewPr>
    <p:cSldViewPr>
      <p:cViewPr varScale="1">
        <p:scale>
          <a:sx n="78" d="100"/>
          <a:sy n="78" d="100"/>
        </p:scale>
        <p:origin x="678"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741738" cy="3063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891088" y="0"/>
            <a:ext cx="3743325" cy="306388"/>
          </a:xfrm>
          <a:prstGeom prst="rect">
            <a:avLst/>
          </a:prstGeom>
        </p:spPr>
        <p:txBody>
          <a:bodyPr vert="horz" lIns="91440" tIns="45720" rIns="91440" bIns="45720" rtlCol="0"/>
          <a:lstStyle>
            <a:lvl1pPr algn="r">
              <a:defRPr sz="1200"/>
            </a:lvl1pPr>
          </a:lstStyle>
          <a:p>
            <a:fld id="{430C2589-2B0B-46EF-8A02-22BF86BF55D2}" type="datetimeFigureOut">
              <a:rPr lang="it-IT" smtClean="0"/>
              <a:t>04/11/2019</a:t>
            </a:fld>
            <a:endParaRPr lang="it-IT"/>
          </a:p>
        </p:txBody>
      </p:sp>
      <p:sp>
        <p:nvSpPr>
          <p:cNvPr id="4" name="Segnaposto immagine diapositiva 3"/>
          <p:cNvSpPr>
            <a:spLocks noGrp="1" noRot="1" noChangeAspect="1"/>
          </p:cNvSpPr>
          <p:nvPr>
            <p:ph type="sldImg" idx="2"/>
          </p:nvPr>
        </p:nvSpPr>
        <p:spPr>
          <a:xfrm>
            <a:off x="2860675" y="765175"/>
            <a:ext cx="2914650" cy="20653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863600" y="2946400"/>
            <a:ext cx="6908800" cy="2409825"/>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5815013"/>
            <a:ext cx="3741738" cy="3063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891088" y="5815013"/>
            <a:ext cx="3743325" cy="306387"/>
          </a:xfrm>
          <a:prstGeom prst="rect">
            <a:avLst/>
          </a:prstGeom>
        </p:spPr>
        <p:txBody>
          <a:bodyPr vert="horz" lIns="91440" tIns="45720" rIns="91440" bIns="45720" rtlCol="0" anchor="b"/>
          <a:lstStyle>
            <a:lvl1pPr algn="r">
              <a:defRPr sz="1200"/>
            </a:lvl1pPr>
          </a:lstStyle>
          <a:p>
            <a:fld id="{93DF15FA-DA29-45FA-A80C-7D471BAFE576}" type="slidenum">
              <a:rPr lang="it-IT" smtClean="0"/>
              <a:t>‹N›</a:t>
            </a:fld>
            <a:endParaRPr lang="it-IT"/>
          </a:p>
        </p:txBody>
      </p:sp>
    </p:spTree>
    <p:extLst>
      <p:ext uri="{BB962C8B-B14F-4D97-AF65-F5344CB8AC3E}">
        <p14:creationId xmlns:p14="http://schemas.microsoft.com/office/powerpoint/2010/main" val="101055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ur-lex.europa.eu/legal-content/IT/TXT/?uri=CELEX:12012P/T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ur-lex.europa.eu/legal-content/IT/TXT/?uri=URISERV:ai003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solidFill>
                  <a:schemeClr val="tx1"/>
                </a:solidFill>
                <a:latin typeface="Times New Roman" panose="02020603050405020304" pitchFamily="18" charset="0"/>
                <a:cs typeface="Times New Roman" panose="02020603050405020304" pitchFamily="18" charset="0"/>
              </a:rPr>
              <a:t>Fino al 2009 l’UE non aveva competenza in materia di diritti fondamentali</a:t>
            </a:r>
            <a:r>
              <a:rPr lang="it-IT" baseline="0" dirty="0" smtClean="0">
                <a:solidFill>
                  <a:schemeClr val="tx1"/>
                </a:solidFill>
                <a:latin typeface="Times New Roman" panose="02020603050405020304" pitchFamily="18" charset="0"/>
                <a:cs typeface="Times New Roman" panose="02020603050405020304" pitchFamily="18" charset="0"/>
              </a:rPr>
              <a:t> dell’uomo: </a:t>
            </a:r>
          </a:p>
          <a:p>
            <a:r>
              <a:rPr lang="it-IT" baseline="0" dirty="0" smtClean="0">
                <a:solidFill>
                  <a:schemeClr val="tx1"/>
                </a:solidFill>
                <a:latin typeface="Times New Roman" panose="02020603050405020304" pitchFamily="18" charset="0"/>
                <a:cs typeface="Times New Roman" panose="02020603050405020304" pitchFamily="18" charset="0"/>
              </a:rPr>
              <a:t>Nel 2000 Con Nizza e nel 2009 con il trattato di Lisbona i contenuti della Carta di Nizza sono </a:t>
            </a:r>
            <a:r>
              <a:rPr lang="it-IT" sz="1200" b="1" i="0" kern="1200" dirty="0" smtClean="0">
                <a:solidFill>
                  <a:schemeClr val="tx1"/>
                </a:solidFill>
                <a:effectLst/>
                <a:latin typeface="Times New Roman" panose="02020603050405020304" pitchFamily="18" charset="0"/>
                <a:ea typeface="+mn-ea"/>
                <a:cs typeface="Times New Roman" panose="02020603050405020304" pitchFamily="18" charset="0"/>
              </a:rPr>
              <a:t>pienamente vincolante per le istituzioni europee e gli Stati membri</a:t>
            </a:r>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La Carta di Nizza, oltre a prevedere l’inviolabilità della dignità umana, della libertà, dell’uguaglianza e della solidarietà, sancisce anche il diritto al rispetto della propria vita privata e familiare, del proprio domicilio e delle proprie comunicazioni (art. 7), e il </a:t>
            </a:r>
            <a:r>
              <a:rPr lang="it-IT" sz="1200" b="1" i="0" kern="1200" dirty="0" smtClean="0">
                <a:solidFill>
                  <a:schemeClr val="tx1"/>
                </a:solidFill>
                <a:effectLst/>
                <a:latin typeface="Times New Roman" panose="02020603050405020304" pitchFamily="18" charset="0"/>
                <a:ea typeface="+mn-ea"/>
                <a:cs typeface="Times New Roman" panose="02020603050405020304" pitchFamily="18" charset="0"/>
              </a:rPr>
              <a:t>diritto di</a:t>
            </a:r>
            <a:r>
              <a:rPr lang="it-IT" b="1" dirty="0" smtClean="0">
                <a:solidFill>
                  <a:schemeClr val="tx1"/>
                </a:solidFill>
                <a:latin typeface="Times New Roman" panose="02020603050405020304" pitchFamily="18" charset="0"/>
                <a:cs typeface="Times New Roman" panose="02020603050405020304" pitchFamily="18" charset="0"/>
              </a:rPr>
              <a:t/>
            </a:r>
            <a:br>
              <a:rPr lang="it-IT" b="1" dirty="0" smtClean="0">
                <a:solidFill>
                  <a:schemeClr val="tx1"/>
                </a:solidFill>
                <a:latin typeface="Times New Roman" panose="02020603050405020304" pitchFamily="18" charset="0"/>
                <a:cs typeface="Times New Roman" panose="02020603050405020304" pitchFamily="18" charset="0"/>
              </a:rPr>
            </a:br>
            <a:r>
              <a:rPr lang="it-IT" sz="1200" b="1" i="0" kern="1200" dirty="0" smtClean="0">
                <a:solidFill>
                  <a:schemeClr val="tx1"/>
                </a:solidFill>
                <a:effectLst/>
                <a:latin typeface="Times New Roman" panose="02020603050405020304" pitchFamily="18" charset="0"/>
                <a:ea typeface="+mn-ea"/>
                <a:cs typeface="Times New Roman" panose="02020603050405020304" pitchFamily="18" charset="0"/>
              </a:rPr>
              <a:t>ogni persona alla protezione dei dati di carattere personale che la riguardano (art. 8). </a:t>
            </a:r>
          </a:p>
          <a:p>
            <a:endParaRPr lang="it-IT" dirty="0" smtClean="0">
              <a:solidFill>
                <a:schemeClr val="tx1"/>
              </a:solidFill>
              <a:latin typeface="Times New Roman" panose="02020603050405020304" pitchFamily="18" charset="0"/>
              <a:cs typeface="Times New Roman" panose="02020603050405020304" pitchFamily="18" charset="0"/>
            </a:endParaRPr>
          </a:p>
          <a:p>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La </a:t>
            </a:r>
            <a:r>
              <a:rPr lang="it-IT"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hlinkClick r:id="rId3" tooltip="Carta dei diritti fondamentali dell'Unione europea"/>
              </a:rPr>
              <a:t>Carta dei diritti dell'Unione europea</a:t>
            </a:r>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 (Carta di Nizza) è stata proclamata a Nizza il 7 dicembre 2000 dal Consiglio d'Europa. Oggi fa parte del </a:t>
            </a:r>
            <a:r>
              <a:rPr lang="it-IT"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hlinkClick r:id="rId4" tooltip="Il trattato di Lisbona"/>
              </a:rPr>
              <a:t>Trattato di Lisbona</a:t>
            </a:r>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 il quale conferisce alla Carta di Nizza valore di Trattato e la fa diventare </a:t>
            </a:r>
            <a:r>
              <a:rPr lang="it-IT" sz="1200" b="1" i="0" kern="1200" dirty="0" smtClean="0">
                <a:solidFill>
                  <a:schemeClr val="tx1"/>
                </a:solidFill>
                <a:effectLst/>
                <a:latin typeface="Times New Roman" panose="02020603050405020304" pitchFamily="18" charset="0"/>
                <a:ea typeface="+mn-ea"/>
                <a:cs typeface="Times New Roman" panose="02020603050405020304" pitchFamily="18" charset="0"/>
              </a:rPr>
              <a:t>pienamente vincolante per le istituzioni europee e gli Stati membri</a:t>
            </a:r>
            <a:r>
              <a:rPr lang="it-IT" sz="1200" b="0" i="0" kern="1200" dirty="0" smtClean="0">
                <a:solidFill>
                  <a:schemeClr val="tx1"/>
                </a:solidFill>
                <a:effectLst/>
                <a:latin typeface="Times New Roman" panose="02020603050405020304" pitchFamily="18" charset="0"/>
                <a:ea typeface="+mn-ea"/>
                <a:cs typeface="Times New Roman" panose="02020603050405020304" pitchFamily="18" charset="0"/>
              </a:rPr>
              <a:t>.</a:t>
            </a:r>
          </a:p>
          <a:p>
            <a:endParaRPr lang="it-IT" dirty="0"/>
          </a:p>
        </p:txBody>
      </p:sp>
      <p:sp>
        <p:nvSpPr>
          <p:cNvPr id="4" name="Segnaposto numero diapositiva 3"/>
          <p:cNvSpPr>
            <a:spLocks noGrp="1"/>
          </p:cNvSpPr>
          <p:nvPr>
            <p:ph type="sldNum" sz="quarter" idx="10"/>
          </p:nvPr>
        </p:nvSpPr>
        <p:spPr/>
        <p:txBody>
          <a:bodyPr/>
          <a:lstStyle/>
          <a:p>
            <a:fld id="{93DF15FA-DA29-45FA-A80C-7D471BAFE576}" type="slidenum">
              <a:rPr lang="it-IT" smtClean="0"/>
              <a:t>5</a:t>
            </a:fld>
            <a:endParaRPr lang="it-IT"/>
          </a:p>
        </p:txBody>
      </p:sp>
    </p:spTree>
    <p:extLst>
      <p:ext uri="{BB962C8B-B14F-4D97-AF65-F5344CB8AC3E}">
        <p14:creationId xmlns:p14="http://schemas.microsoft.com/office/powerpoint/2010/main" val="16043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7700" y="1897634"/>
            <a:ext cx="7340600" cy="128549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295400" y="3427984"/>
            <a:ext cx="6045200" cy="1530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6" name="Holder 6"/>
          <p:cNvSpPr>
            <a:spLocks noGrp="1"/>
          </p:cNvSpPr>
          <p:nvPr>
            <p:ph type="sldNum" sz="quarter" idx="7"/>
          </p:nvPr>
        </p:nvSpPr>
        <p:spPr/>
        <p:txBody>
          <a:bodyPr lIns="0" tIns="0" rIns="0" bIns="0"/>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50052"/>
            <a:ext cx="8084819" cy="3002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153" y="72704"/>
            <a:ext cx="8631846" cy="37535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575767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u="sng">
                <a:solidFill>
                  <a:srgbClr val="59595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50" b="0" i="0">
                <a:solidFill>
                  <a:srgbClr val="59595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6" name="Holder 6"/>
          <p:cNvSpPr>
            <a:spLocks noGrp="1"/>
          </p:cNvSpPr>
          <p:nvPr>
            <p:ph type="sldNum" sz="quarter" idx="7"/>
          </p:nvPr>
        </p:nvSpPr>
        <p:spPr/>
        <p:txBody>
          <a:bodyPr lIns="0" tIns="0" rIns="0" bIns="0"/>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50052"/>
            <a:ext cx="8084819" cy="3002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153" y="72704"/>
            <a:ext cx="8631846" cy="37535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575767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19" name="bk object 19"/>
          <p:cNvSpPr/>
          <p:nvPr/>
        </p:nvSpPr>
        <p:spPr>
          <a:xfrm>
            <a:off x="0" y="997458"/>
            <a:ext cx="8636000" cy="0"/>
          </a:xfrm>
          <a:custGeom>
            <a:avLst/>
            <a:gdLst/>
            <a:ahLst/>
            <a:cxnLst/>
            <a:rect l="l" t="t" r="r" b="b"/>
            <a:pathLst>
              <a:path w="8636000">
                <a:moveTo>
                  <a:pt x="0" y="0"/>
                </a:moveTo>
                <a:lnTo>
                  <a:pt x="8635999" y="0"/>
                </a:lnTo>
              </a:path>
            </a:pathLst>
          </a:custGeom>
          <a:ln w="3175">
            <a:solidFill>
              <a:srgbClr val="DD5B25"/>
            </a:solidFill>
          </a:ln>
        </p:spPr>
        <p:txBody>
          <a:bodyPr wrap="square" lIns="0" tIns="0" rIns="0" bIns="0" rtlCol="0"/>
          <a:lstStyle/>
          <a:p>
            <a:endParaRPr/>
          </a:p>
        </p:txBody>
      </p:sp>
      <p:sp>
        <p:nvSpPr>
          <p:cNvPr id="20" name="bk object 20"/>
          <p:cNvSpPr/>
          <p:nvPr/>
        </p:nvSpPr>
        <p:spPr>
          <a:xfrm>
            <a:off x="0" y="44272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21" name="bk object 21"/>
          <p:cNvSpPr/>
          <p:nvPr/>
        </p:nvSpPr>
        <p:spPr>
          <a:xfrm>
            <a:off x="357378" y="68580"/>
            <a:ext cx="0" cy="925194"/>
          </a:xfrm>
          <a:custGeom>
            <a:avLst/>
            <a:gdLst/>
            <a:ahLst/>
            <a:cxnLst/>
            <a:rect l="l" t="t" r="r" b="b"/>
            <a:pathLst>
              <a:path h="925194">
                <a:moveTo>
                  <a:pt x="0" y="0"/>
                </a:moveTo>
                <a:lnTo>
                  <a:pt x="0" y="925068"/>
                </a:lnTo>
              </a:path>
            </a:pathLst>
          </a:custGeom>
          <a:ln w="3175">
            <a:solidFill>
              <a:srgbClr val="CCCCCC"/>
            </a:solidFill>
          </a:ln>
        </p:spPr>
        <p:txBody>
          <a:bodyPr wrap="square" lIns="0" tIns="0" rIns="0" bIns="0" rtlCol="0"/>
          <a:lstStyle/>
          <a:p>
            <a:endParaRPr/>
          </a:p>
        </p:txBody>
      </p:sp>
      <p:sp>
        <p:nvSpPr>
          <p:cNvPr id="22" name="bk object 22"/>
          <p:cNvSpPr/>
          <p:nvPr/>
        </p:nvSpPr>
        <p:spPr>
          <a:xfrm>
            <a:off x="7651750" y="231647"/>
            <a:ext cx="0" cy="90170"/>
          </a:xfrm>
          <a:custGeom>
            <a:avLst/>
            <a:gdLst/>
            <a:ahLst/>
            <a:cxnLst/>
            <a:rect l="l" t="t" r="r" b="b"/>
            <a:pathLst>
              <a:path h="90170">
                <a:moveTo>
                  <a:pt x="0" y="0"/>
                </a:moveTo>
                <a:lnTo>
                  <a:pt x="0" y="89916"/>
                </a:lnTo>
              </a:path>
            </a:pathLst>
          </a:custGeom>
          <a:ln w="12699">
            <a:solidFill>
              <a:srgbClr val="F2641F"/>
            </a:solidFill>
          </a:ln>
        </p:spPr>
        <p:txBody>
          <a:bodyPr wrap="square" lIns="0" tIns="0" rIns="0" bIns="0" rtlCol="0"/>
          <a:lstStyle/>
          <a:p>
            <a:endParaRPr/>
          </a:p>
        </p:txBody>
      </p:sp>
      <p:sp>
        <p:nvSpPr>
          <p:cNvPr id="23" name="bk object 23"/>
          <p:cNvSpPr/>
          <p:nvPr/>
        </p:nvSpPr>
        <p:spPr>
          <a:xfrm>
            <a:off x="7658100" y="231647"/>
            <a:ext cx="36830" cy="10795"/>
          </a:xfrm>
          <a:custGeom>
            <a:avLst/>
            <a:gdLst/>
            <a:ahLst/>
            <a:cxnLst/>
            <a:rect l="l" t="t" r="r" b="b"/>
            <a:pathLst>
              <a:path w="36829" h="10795">
                <a:moveTo>
                  <a:pt x="0" y="0"/>
                </a:moveTo>
                <a:lnTo>
                  <a:pt x="0" y="10668"/>
                </a:lnTo>
                <a:lnTo>
                  <a:pt x="36830" y="10668"/>
                </a:lnTo>
                <a:lnTo>
                  <a:pt x="36830" y="0"/>
                </a:lnTo>
                <a:lnTo>
                  <a:pt x="0" y="0"/>
                </a:lnTo>
                <a:close/>
              </a:path>
            </a:pathLst>
          </a:custGeom>
          <a:solidFill>
            <a:srgbClr val="F2641F"/>
          </a:solidFill>
        </p:spPr>
        <p:txBody>
          <a:bodyPr wrap="square" lIns="0" tIns="0" rIns="0" bIns="0" rtlCol="0"/>
          <a:lstStyle/>
          <a:p>
            <a:endParaRPr/>
          </a:p>
        </p:txBody>
      </p:sp>
      <p:sp>
        <p:nvSpPr>
          <p:cNvPr id="24" name="bk object 24"/>
          <p:cNvSpPr/>
          <p:nvPr/>
        </p:nvSpPr>
        <p:spPr>
          <a:xfrm>
            <a:off x="7658100" y="269747"/>
            <a:ext cx="33655" cy="10795"/>
          </a:xfrm>
          <a:custGeom>
            <a:avLst/>
            <a:gdLst/>
            <a:ahLst/>
            <a:cxnLst/>
            <a:rect l="l" t="t" r="r" b="b"/>
            <a:pathLst>
              <a:path w="33654" h="10795">
                <a:moveTo>
                  <a:pt x="33528" y="10668"/>
                </a:moveTo>
                <a:lnTo>
                  <a:pt x="33528" y="0"/>
                </a:lnTo>
                <a:lnTo>
                  <a:pt x="0" y="0"/>
                </a:lnTo>
                <a:lnTo>
                  <a:pt x="0" y="10668"/>
                </a:lnTo>
                <a:lnTo>
                  <a:pt x="33528" y="10668"/>
                </a:lnTo>
                <a:close/>
              </a:path>
            </a:pathLst>
          </a:custGeom>
          <a:solidFill>
            <a:srgbClr val="F2641F"/>
          </a:solidFill>
        </p:spPr>
        <p:txBody>
          <a:bodyPr wrap="square" lIns="0" tIns="0" rIns="0" bIns="0" rtlCol="0"/>
          <a:lstStyle/>
          <a:p>
            <a:endParaRPr/>
          </a:p>
        </p:txBody>
      </p:sp>
      <p:sp>
        <p:nvSpPr>
          <p:cNvPr id="25" name="bk object 25"/>
          <p:cNvSpPr/>
          <p:nvPr/>
        </p:nvSpPr>
        <p:spPr>
          <a:xfrm>
            <a:off x="7697723"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788"/>
                </a:lnTo>
                <a:lnTo>
                  <a:pt x="45339" y="60007"/>
                </a:lnTo>
                <a:lnTo>
                  <a:pt x="49244" y="48887"/>
                </a:lnTo>
                <a:lnTo>
                  <a:pt x="50292" y="35052"/>
                </a:lnTo>
                <a:close/>
              </a:path>
              <a:path w="50800" h="70485">
                <a:moveTo>
                  <a:pt x="38100" y="66788"/>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7433" y="67413"/>
                </a:lnTo>
                <a:lnTo>
                  <a:pt x="38100" y="66788"/>
                </a:lnTo>
                <a:close/>
              </a:path>
            </a:pathLst>
          </a:custGeom>
          <a:solidFill>
            <a:srgbClr val="F2641F"/>
          </a:solidFill>
        </p:spPr>
        <p:txBody>
          <a:bodyPr wrap="square" lIns="0" tIns="0" rIns="0" bIns="0" rtlCol="0"/>
          <a:lstStyle/>
          <a:p>
            <a:endParaRPr/>
          </a:p>
        </p:txBody>
      </p:sp>
      <p:sp>
        <p:nvSpPr>
          <p:cNvPr id="26" name="bk object 26"/>
          <p:cNvSpPr/>
          <p:nvPr/>
        </p:nvSpPr>
        <p:spPr>
          <a:xfrm>
            <a:off x="7758684" y="252984"/>
            <a:ext cx="32384" cy="68580"/>
          </a:xfrm>
          <a:custGeom>
            <a:avLst/>
            <a:gdLst/>
            <a:ahLst/>
            <a:cxnLst/>
            <a:rect l="l" t="t" r="r" b="b"/>
            <a:pathLst>
              <a:path w="32384" h="68579">
                <a:moveTo>
                  <a:pt x="10668" y="68580"/>
                </a:moveTo>
                <a:lnTo>
                  <a:pt x="10668" y="1524"/>
                </a:lnTo>
                <a:lnTo>
                  <a:pt x="0" y="1524"/>
                </a:lnTo>
                <a:lnTo>
                  <a:pt x="0" y="68580"/>
                </a:lnTo>
                <a:lnTo>
                  <a:pt x="10668" y="68580"/>
                </a:lnTo>
                <a:close/>
              </a:path>
              <a:path w="32384" h="68579">
                <a:moveTo>
                  <a:pt x="32004" y="10668"/>
                </a:moveTo>
                <a:lnTo>
                  <a:pt x="32004" y="0"/>
                </a:lnTo>
                <a:lnTo>
                  <a:pt x="18288" y="0"/>
                </a:lnTo>
                <a:lnTo>
                  <a:pt x="15240" y="4572"/>
                </a:lnTo>
                <a:lnTo>
                  <a:pt x="12192" y="12192"/>
                </a:lnTo>
                <a:lnTo>
                  <a:pt x="10668" y="12192"/>
                </a:lnTo>
                <a:lnTo>
                  <a:pt x="10668" y="15240"/>
                </a:lnTo>
                <a:lnTo>
                  <a:pt x="19812" y="10668"/>
                </a:lnTo>
                <a:lnTo>
                  <a:pt x="32004" y="10668"/>
                </a:lnTo>
                <a:close/>
              </a:path>
            </a:pathLst>
          </a:custGeom>
          <a:solidFill>
            <a:srgbClr val="F2641F"/>
          </a:solidFill>
        </p:spPr>
        <p:txBody>
          <a:bodyPr wrap="square" lIns="0" tIns="0" rIns="0" bIns="0" rtlCol="0"/>
          <a:lstStyle/>
          <a:p>
            <a:endParaRPr/>
          </a:p>
        </p:txBody>
      </p:sp>
      <p:sp>
        <p:nvSpPr>
          <p:cNvPr id="27" name="bk object 27"/>
          <p:cNvSpPr/>
          <p:nvPr/>
        </p:nvSpPr>
        <p:spPr>
          <a:xfrm>
            <a:off x="7798308" y="252984"/>
            <a:ext cx="78105" cy="68580"/>
          </a:xfrm>
          <a:custGeom>
            <a:avLst/>
            <a:gdLst/>
            <a:ahLst/>
            <a:cxnLst/>
            <a:rect l="l" t="t" r="r" b="b"/>
            <a:pathLst>
              <a:path w="78104" h="68579">
                <a:moveTo>
                  <a:pt x="10668" y="68580"/>
                </a:moveTo>
                <a:lnTo>
                  <a:pt x="10668" y="1524"/>
                </a:lnTo>
                <a:lnTo>
                  <a:pt x="0" y="1524"/>
                </a:lnTo>
                <a:lnTo>
                  <a:pt x="0" y="68580"/>
                </a:lnTo>
                <a:lnTo>
                  <a:pt x="10668" y="68580"/>
                </a:lnTo>
                <a:close/>
              </a:path>
              <a:path w="78104" h="68579">
                <a:moveTo>
                  <a:pt x="77724" y="68580"/>
                </a:moveTo>
                <a:lnTo>
                  <a:pt x="77724" y="21336"/>
                </a:lnTo>
                <a:lnTo>
                  <a:pt x="77438" y="14787"/>
                </a:lnTo>
                <a:lnTo>
                  <a:pt x="75438" y="7810"/>
                </a:lnTo>
                <a:lnTo>
                  <a:pt x="70008" y="2262"/>
                </a:lnTo>
                <a:lnTo>
                  <a:pt x="59436" y="0"/>
                </a:lnTo>
                <a:lnTo>
                  <a:pt x="51816" y="0"/>
                </a:lnTo>
                <a:lnTo>
                  <a:pt x="45720" y="4572"/>
                </a:lnTo>
                <a:lnTo>
                  <a:pt x="42672" y="10668"/>
                </a:lnTo>
                <a:lnTo>
                  <a:pt x="41148" y="3048"/>
                </a:lnTo>
                <a:lnTo>
                  <a:pt x="36576" y="0"/>
                </a:lnTo>
                <a:lnTo>
                  <a:pt x="21336" y="0"/>
                </a:lnTo>
                <a:lnTo>
                  <a:pt x="13716" y="3048"/>
                </a:lnTo>
                <a:lnTo>
                  <a:pt x="10668" y="9144"/>
                </a:lnTo>
                <a:lnTo>
                  <a:pt x="10668" y="12192"/>
                </a:lnTo>
                <a:lnTo>
                  <a:pt x="19812" y="9144"/>
                </a:lnTo>
                <a:lnTo>
                  <a:pt x="33528" y="9144"/>
                </a:lnTo>
                <a:lnTo>
                  <a:pt x="33528" y="68580"/>
                </a:lnTo>
                <a:lnTo>
                  <a:pt x="44196" y="68580"/>
                </a:lnTo>
                <a:lnTo>
                  <a:pt x="44196" y="12192"/>
                </a:lnTo>
                <a:lnTo>
                  <a:pt x="51816" y="9144"/>
                </a:lnTo>
                <a:lnTo>
                  <a:pt x="67056" y="9144"/>
                </a:lnTo>
                <a:lnTo>
                  <a:pt x="67056" y="68580"/>
                </a:lnTo>
                <a:lnTo>
                  <a:pt x="77724" y="68580"/>
                </a:lnTo>
                <a:close/>
              </a:path>
            </a:pathLst>
          </a:custGeom>
          <a:solidFill>
            <a:srgbClr val="F2641F"/>
          </a:solidFill>
        </p:spPr>
        <p:txBody>
          <a:bodyPr wrap="square" lIns="0" tIns="0" rIns="0" bIns="0" rtlCol="0"/>
          <a:lstStyle/>
          <a:p>
            <a:endParaRPr/>
          </a:p>
        </p:txBody>
      </p:sp>
      <p:sp>
        <p:nvSpPr>
          <p:cNvPr id="28" name="bk object 28"/>
          <p:cNvSpPr/>
          <p:nvPr/>
        </p:nvSpPr>
        <p:spPr>
          <a:xfrm>
            <a:off x="7888223" y="252984"/>
            <a:ext cx="52069" cy="70485"/>
          </a:xfrm>
          <a:custGeom>
            <a:avLst/>
            <a:gdLst/>
            <a:ahLst/>
            <a:cxnLst/>
            <a:rect l="l" t="t" r="r" b="b"/>
            <a:pathLst>
              <a:path w="52070" h="70485">
                <a:moveTo>
                  <a:pt x="36576" y="60960"/>
                </a:moveTo>
                <a:lnTo>
                  <a:pt x="36576" y="25908"/>
                </a:lnTo>
                <a:lnTo>
                  <a:pt x="27432" y="27432"/>
                </a:lnTo>
                <a:lnTo>
                  <a:pt x="4572" y="35052"/>
                </a:lnTo>
                <a:lnTo>
                  <a:pt x="0" y="41148"/>
                </a:lnTo>
                <a:lnTo>
                  <a:pt x="0" y="50292"/>
                </a:lnTo>
                <a:lnTo>
                  <a:pt x="1166" y="58531"/>
                </a:lnTo>
                <a:lnTo>
                  <a:pt x="4762" y="64770"/>
                </a:lnTo>
                <a:lnTo>
                  <a:pt x="10929" y="68722"/>
                </a:lnTo>
                <a:lnTo>
                  <a:pt x="12192" y="68919"/>
                </a:lnTo>
                <a:lnTo>
                  <a:pt x="12192" y="44196"/>
                </a:lnTo>
                <a:lnTo>
                  <a:pt x="16764" y="39624"/>
                </a:lnTo>
                <a:lnTo>
                  <a:pt x="21336" y="36576"/>
                </a:lnTo>
                <a:lnTo>
                  <a:pt x="32004" y="36576"/>
                </a:lnTo>
                <a:lnTo>
                  <a:pt x="35052" y="32004"/>
                </a:lnTo>
                <a:lnTo>
                  <a:pt x="35052" y="62992"/>
                </a:lnTo>
                <a:lnTo>
                  <a:pt x="36576" y="60960"/>
                </a:lnTo>
                <a:close/>
              </a:path>
              <a:path w="52070" h="70485">
                <a:moveTo>
                  <a:pt x="51816" y="68580"/>
                </a:moveTo>
                <a:lnTo>
                  <a:pt x="51816" y="62484"/>
                </a:lnTo>
                <a:lnTo>
                  <a:pt x="47244" y="62484"/>
                </a:lnTo>
                <a:lnTo>
                  <a:pt x="47244" y="19812"/>
                </a:lnTo>
                <a:lnTo>
                  <a:pt x="46910" y="13501"/>
                </a:lnTo>
                <a:lnTo>
                  <a:pt x="44577" y="7048"/>
                </a:lnTo>
                <a:lnTo>
                  <a:pt x="38242" y="2024"/>
                </a:lnTo>
                <a:lnTo>
                  <a:pt x="25908" y="0"/>
                </a:lnTo>
                <a:lnTo>
                  <a:pt x="15025" y="1190"/>
                </a:lnTo>
                <a:lnTo>
                  <a:pt x="7429" y="4953"/>
                </a:lnTo>
                <a:lnTo>
                  <a:pt x="2976" y="11572"/>
                </a:lnTo>
                <a:lnTo>
                  <a:pt x="1524" y="21336"/>
                </a:lnTo>
                <a:lnTo>
                  <a:pt x="12192" y="21336"/>
                </a:lnTo>
                <a:lnTo>
                  <a:pt x="12192" y="7620"/>
                </a:lnTo>
                <a:lnTo>
                  <a:pt x="32004" y="7620"/>
                </a:lnTo>
                <a:lnTo>
                  <a:pt x="36576" y="12192"/>
                </a:lnTo>
                <a:lnTo>
                  <a:pt x="36576" y="70104"/>
                </a:lnTo>
                <a:lnTo>
                  <a:pt x="48768" y="70104"/>
                </a:lnTo>
                <a:lnTo>
                  <a:pt x="51816" y="68580"/>
                </a:lnTo>
                <a:close/>
              </a:path>
              <a:path w="52070" h="70485">
                <a:moveTo>
                  <a:pt x="35052" y="62992"/>
                </a:moveTo>
                <a:lnTo>
                  <a:pt x="35052" y="56388"/>
                </a:lnTo>
                <a:lnTo>
                  <a:pt x="28956" y="62484"/>
                </a:lnTo>
                <a:lnTo>
                  <a:pt x="13716" y="62484"/>
                </a:lnTo>
                <a:lnTo>
                  <a:pt x="12192" y="57912"/>
                </a:lnTo>
                <a:lnTo>
                  <a:pt x="12192" y="68919"/>
                </a:lnTo>
                <a:lnTo>
                  <a:pt x="19812" y="70104"/>
                </a:lnTo>
                <a:lnTo>
                  <a:pt x="25908" y="70104"/>
                </a:lnTo>
                <a:lnTo>
                  <a:pt x="32004" y="67056"/>
                </a:lnTo>
                <a:lnTo>
                  <a:pt x="35052" y="62992"/>
                </a:lnTo>
                <a:close/>
              </a:path>
            </a:pathLst>
          </a:custGeom>
          <a:solidFill>
            <a:srgbClr val="F2641F"/>
          </a:solidFill>
        </p:spPr>
        <p:txBody>
          <a:bodyPr wrap="square" lIns="0" tIns="0" rIns="0" bIns="0" rtlCol="0"/>
          <a:lstStyle/>
          <a:p>
            <a:endParaRPr/>
          </a:p>
        </p:txBody>
      </p:sp>
      <p:sp>
        <p:nvSpPr>
          <p:cNvPr id="29" name="bk object 29"/>
          <p:cNvSpPr/>
          <p:nvPr/>
        </p:nvSpPr>
        <p:spPr>
          <a:xfrm>
            <a:off x="7946135" y="254508"/>
            <a:ext cx="44450" cy="67310"/>
          </a:xfrm>
          <a:custGeom>
            <a:avLst/>
            <a:gdLst/>
            <a:ahLst/>
            <a:cxnLst/>
            <a:rect l="l" t="t" r="r" b="b"/>
            <a:pathLst>
              <a:path w="44450" h="67310">
                <a:moveTo>
                  <a:pt x="32004" y="27722"/>
                </a:moveTo>
                <a:lnTo>
                  <a:pt x="32004" y="9144"/>
                </a:lnTo>
                <a:lnTo>
                  <a:pt x="0" y="59436"/>
                </a:lnTo>
                <a:lnTo>
                  <a:pt x="0" y="67056"/>
                </a:lnTo>
                <a:lnTo>
                  <a:pt x="12192" y="67056"/>
                </a:lnTo>
                <a:lnTo>
                  <a:pt x="12192" y="57912"/>
                </a:lnTo>
                <a:lnTo>
                  <a:pt x="32004" y="27722"/>
                </a:lnTo>
                <a:close/>
              </a:path>
              <a:path w="44450" h="67310">
                <a:moveTo>
                  <a:pt x="44196" y="9144"/>
                </a:moveTo>
                <a:lnTo>
                  <a:pt x="44196" y="0"/>
                </a:lnTo>
                <a:lnTo>
                  <a:pt x="1524" y="0"/>
                </a:lnTo>
                <a:lnTo>
                  <a:pt x="1524" y="9144"/>
                </a:lnTo>
                <a:lnTo>
                  <a:pt x="32004" y="9144"/>
                </a:lnTo>
                <a:lnTo>
                  <a:pt x="32004" y="27722"/>
                </a:lnTo>
                <a:lnTo>
                  <a:pt x="44196" y="9144"/>
                </a:lnTo>
                <a:close/>
              </a:path>
              <a:path w="44450" h="67310">
                <a:moveTo>
                  <a:pt x="42672" y="67056"/>
                </a:moveTo>
                <a:lnTo>
                  <a:pt x="42672" y="57912"/>
                </a:lnTo>
                <a:lnTo>
                  <a:pt x="12192" y="57912"/>
                </a:lnTo>
                <a:lnTo>
                  <a:pt x="12192" y="67056"/>
                </a:lnTo>
                <a:lnTo>
                  <a:pt x="42672" y="67056"/>
                </a:lnTo>
                <a:close/>
              </a:path>
            </a:pathLst>
          </a:custGeom>
          <a:solidFill>
            <a:srgbClr val="F2641F"/>
          </a:solidFill>
        </p:spPr>
        <p:txBody>
          <a:bodyPr wrap="square" lIns="0" tIns="0" rIns="0" bIns="0" rtlCol="0"/>
          <a:lstStyle/>
          <a:p>
            <a:endParaRPr/>
          </a:p>
        </p:txBody>
      </p:sp>
      <p:sp>
        <p:nvSpPr>
          <p:cNvPr id="30" name="bk object 30"/>
          <p:cNvSpPr/>
          <p:nvPr/>
        </p:nvSpPr>
        <p:spPr>
          <a:xfrm>
            <a:off x="8001000" y="254508"/>
            <a:ext cx="10795" cy="67310"/>
          </a:xfrm>
          <a:custGeom>
            <a:avLst/>
            <a:gdLst/>
            <a:ahLst/>
            <a:cxnLst/>
            <a:rect l="l" t="t" r="r" b="b"/>
            <a:pathLst>
              <a:path w="10795" h="67310">
                <a:moveTo>
                  <a:pt x="10668" y="67056"/>
                </a:moveTo>
                <a:lnTo>
                  <a:pt x="10668" y="0"/>
                </a:lnTo>
                <a:lnTo>
                  <a:pt x="0" y="0"/>
                </a:lnTo>
                <a:lnTo>
                  <a:pt x="0" y="67056"/>
                </a:lnTo>
                <a:lnTo>
                  <a:pt x="10668" y="67056"/>
                </a:lnTo>
                <a:close/>
              </a:path>
            </a:pathLst>
          </a:custGeom>
          <a:solidFill>
            <a:srgbClr val="F2641F"/>
          </a:solidFill>
        </p:spPr>
        <p:txBody>
          <a:bodyPr wrap="square" lIns="0" tIns="0" rIns="0" bIns="0" rtlCol="0"/>
          <a:lstStyle/>
          <a:p>
            <a:endParaRPr/>
          </a:p>
        </p:txBody>
      </p:sp>
      <p:sp>
        <p:nvSpPr>
          <p:cNvPr id="31" name="bk object 31"/>
          <p:cNvSpPr/>
          <p:nvPr/>
        </p:nvSpPr>
        <p:spPr>
          <a:xfrm>
            <a:off x="8023860"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197"/>
                </a:lnTo>
                <a:lnTo>
                  <a:pt x="44767" y="60007"/>
                </a:lnTo>
                <a:lnTo>
                  <a:pt x="49029" y="48887"/>
                </a:lnTo>
                <a:lnTo>
                  <a:pt x="50292" y="35052"/>
                </a:lnTo>
                <a:close/>
              </a:path>
              <a:path w="50800" h="70485">
                <a:moveTo>
                  <a:pt x="38100" y="66197"/>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6790" y="67413"/>
                </a:lnTo>
                <a:lnTo>
                  <a:pt x="38100" y="66197"/>
                </a:lnTo>
                <a:close/>
              </a:path>
            </a:pathLst>
          </a:custGeom>
          <a:solidFill>
            <a:srgbClr val="F2641F"/>
          </a:solidFill>
        </p:spPr>
        <p:txBody>
          <a:bodyPr wrap="square" lIns="0" tIns="0" rIns="0" bIns="0" rtlCol="0"/>
          <a:lstStyle/>
          <a:p>
            <a:endParaRPr/>
          </a:p>
        </p:txBody>
      </p:sp>
      <p:sp>
        <p:nvSpPr>
          <p:cNvPr id="32" name="bk object 32"/>
          <p:cNvSpPr/>
          <p:nvPr/>
        </p:nvSpPr>
        <p:spPr>
          <a:xfrm>
            <a:off x="8084820" y="252984"/>
            <a:ext cx="45720" cy="68580"/>
          </a:xfrm>
          <a:custGeom>
            <a:avLst/>
            <a:gdLst/>
            <a:ahLst/>
            <a:cxnLst/>
            <a:rect l="l" t="t" r="r" b="b"/>
            <a:pathLst>
              <a:path w="45720" h="68579">
                <a:moveTo>
                  <a:pt x="10668" y="68580"/>
                </a:moveTo>
                <a:lnTo>
                  <a:pt x="10668" y="1524"/>
                </a:lnTo>
                <a:lnTo>
                  <a:pt x="0" y="1524"/>
                </a:lnTo>
                <a:lnTo>
                  <a:pt x="0" y="68580"/>
                </a:lnTo>
                <a:lnTo>
                  <a:pt x="10668" y="68580"/>
                </a:lnTo>
                <a:close/>
              </a:path>
              <a:path w="45720" h="68579">
                <a:moveTo>
                  <a:pt x="45720" y="68580"/>
                </a:moveTo>
                <a:lnTo>
                  <a:pt x="45720" y="21336"/>
                </a:lnTo>
                <a:lnTo>
                  <a:pt x="45434" y="14787"/>
                </a:lnTo>
                <a:lnTo>
                  <a:pt x="43434" y="7810"/>
                </a:lnTo>
                <a:lnTo>
                  <a:pt x="38004" y="2262"/>
                </a:lnTo>
                <a:lnTo>
                  <a:pt x="27432" y="0"/>
                </a:lnTo>
                <a:lnTo>
                  <a:pt x="21336" y="0"/>
                </a:lnTo>
                <a:lnTo>
                  <a:pt x="13716" y="3048"/>
                </a:lnTo>
                <a:lnTo>
                  <a:pt x="10668" y="9144"/>
                </a:lnTo>
                <a:lnTo>
                  <a:pt x="10668" y="12192"/>
                </a:lnTo>
                <a:lnTo>
                  <a:pt x="18288" y="9144"/>
                </a:lnTo>
                <a:lnTo>
                  <a:pt x="35052" y="9144"/>
                </a:lnTo>
                <a:lnTo>
                  <a:pt x="35052" y="68580"/>
                </a:lnTo>
                <a:lnTo>
                  <a:pt x="45720" y="68580"/>
                </a:lnTo>
                <a:close/>
              </a:path>
            </a:pathLst>
          </a:custGeom>
          <a:solidFill>
            <a:srgbClr val="F2641F"/>
          </a:solidFill>
        </p:spPr>
        <p:txBody>
          <a:bodyPr wrap="square" lIns="0" tIns="0" rIns="0" bIns="0" rtlCol="0"/>
          <a:lstStyle/>
          <a:p>
            <a:endParaRPr/>
          </a:p>
        </p:txBody>
      </p:sp>
      <p:sp>
        <p:nvSpPr>
          <p:cNvPr id="33" name="bk object 33"/>
          <p:cNvSpPr/>
          <p:nvPr/>
        </p:nvSpPr>
        <p:spPr>
          <a:xfrm>
            <a:off x="8142732" y="252984"/>
            <a:ext cx="48895" cy="70485"/>
          </a:xfrm>
          <a:custGeom>
            <a:avLst/>
            <a:gdLst/>
            <a:ahLst/>
            <a:cxnLst/>
            <a:rect l="l" t="t" r="r" b="b"/>
            <a:pathLst>
              <a:path w="48895" h="70485">
                <a:moveTo>
                  <a:pt x="48768" y="36576"/>
                </a:moveTo>
                <a:lnTo>
                  <a:pt x="48768" y="32004"/>
                </a:lnTo>
                <a:lnTo>
                  <a:pt x="47958" y="21216"/>
                </a:lnTo>
                <a:lnTo>
                  <a:pt x="44577" y="10858"/>
                </a:lnTo>
                <a:lnTo>
                  <a:pt x="37195" y="3071"/>
                </a:lnTo>
                <a:lnTo>
                  <a:pt x="24384" y="0"/>
                </a:lnTo>
                <a:lnTo>
                  <a:pt x="11572" y="3357"/>
                </a:lnTo>
                <a:lnTo>
                  <a:pt x="4191" y="12001"/>
                </a:lnTo>
                <a:lnTo>
                  <a:pt x="809" y="23788"/>
                </a:lnTo>
                <a:lnTo>
                  <a:pt x="0" y="36576"/>
                </a:lnTo>
                <a:lnTo>
                  <a:pt x="1452" y="51458"/>
                </a:lnTo>
                <a:lnTo>
                  <a:pt x="5905" y="61912"/>
                </a:lnTo>
                <a:lnTo>
                  <a:pt x="12192" y="67016"/>
                </a:lnTo>
                <a:lnTo>
                  <a:pt x="12192" y="21336"/>
                </a:lnTo>
                <a:lnTo>
                  <a:pt x="13716" y="7620"/>
                </a:lnTo>
                <a:lnTo>
                  <a:pt x="35052" y="7620"/>
                </a:lnTo>
                <a:lnTo>
                  <a:pt x="36576" y="16764"/>
                </a:lnTo>
                <a:lnTo>
                  <a:pt x="36576" y="36576"/>
                </a:lnTo>
                <a:lnTo>
                  <a:pt x="48768" y="36576"/>
                </a:lnTo>
                <a:close/>
              </a:path>
              <a:path w="48895" h="70485">
                <a:moveTo>
                  <a:pt x="36576" y="36576"/>
                </a:moveTo>
                <a:lnTo>
                  <a:pt x="36576" y="27432"/>
                </a:lnTo>
                <a:lnTo>
                  <a:pt x="12192" y="27432"/>
                </a:lnTo>
                <a:lnTo>
                  <a:pt x="12192" y="36576"/>
                </a:lnTo>
                <a:lnTo>
                  <a:pt x="36576" y="36576"/>
                </a:lnTo>
                <a:close/>
              </a:path>
              <a:path w="48895" h="70485">
                <a:moveTo>
                  <a:pt x="47244" y="47244"/>
                </a:moveTo>
                <a:lnTo>
                  <a:pt x="36576" y="47244"/>
                </a:lnTo>
                <a:lnTo>
                  <a:pt x="36576" y="51816"/>
                </a:lnTo>
                <a:lnTo>
                  <a:pt x="35052" y="62484"/>
                </a:lnTo>
                <a:lnTo>
                  <a:pt x="24384" y="62484"/>
                </a:lnTo>
                <a:lnTo>
                  <a:pt x="17335" y="59936"/>
                </a:lnTo>
                <a:lnTo>
                  <a:pt x="13716" y="53530"/>
                </a:lnTo>
                <a:lnTo>
                  <a:pt x="12382" y="45124"/>
                </a:lnTo>
                <a:lnTo>
                  <a:pt x="12192" y="36576"/>
                </a:lnTo>
                <a:lnTo>
                  <a:pt x="12192" y="67016"/>
                </a:lnTo>
                <a:lnTo>
                  <a:pt x="13501" y="68079"/>
                </a:lnTo>
                <a:lnTo>
                  <a:pt x="24384" y="70104"/>
                </a:lnTo>
                <a:lnTo>
                  <a:pt x="36314" y="67389"/>
                </a:lnTo>
                <a:lnTo>
                  <a:pt x="43243" y="60960"/>
                </a:lnTo>
                <a:lnTo>
                  <a:pt x="46458" y="53387"/>
                </a:lnTo>
                <a:lnTo>
                  <a:pt x="47244" y="47244"/>
                </a:lnTo>
                <a:close/>
              </a:path>
            </a:pathLst>
          </a:custGeom>
          <a:solidFill>
            <a:srgbClr val="F2641F"/>
          </a:solidFill>
        </p:spPr>
        <p:txBody>
          <a:bodyPr wrap="square" lIns="0" tIns="0" rIns="0" bIns="0" rtlCol="0"/>
          <a:lstStyle/>
          <a:p>
            <a:endParaRPr/>
          </a:p>
        </p:txBody>
      </p:sp>
      <p:sp>
        <p:nvSpPr>
          <p:cNvPr id="34" name="bk object 34"/>
          <p:cNvSpPr/>
          <p:nvPr/>
        </p:nvSpPr>
        <p:spPr>
          <a:xfrm>
            <a:off x="6444996" y="137160"/>
            <a:ext cx="1104900" cy="246888"/>
          </a:xfrm>
          <a:prstGeom prst="rect">
            <a:avLst/>
          </a:prstGeom>
          <a:blipFill>
            <a:blip r:embed="rId4" cstate="print"/>
            <a:stretch>
              <a:fillRect/>
            </a:stretch>
          </a:blipFill>
        </p:spPr>
        <p:txBody>
          <a:bodyPr wrap="square" lIns="0" tIns="0" rIns="0" bIns="0" rtlCol="0"/>
          <a:lstStyle/>
          <a:p>
            <a:endParaRPr/>
          </a:p>
        </p:txBody>
      </p:sp>
      <p:sp>
        <p:nvSpPr>
          <p:cNvPr id="35" name="bk object 35"/>
          <p:cNvSpPr/>
          <p:nvPr/>
        </p:nvSpPr>
        <p:spPr>
          <a:xfrm>
            <a:off x="7598664" y="230123"/>
            <a:ext cx="0" cy="88900"/>
          </a:xfrm>
          <a:custGeom>
            <a:avLst/>
            <a:gdLst/>
            <a:ahLst/>
            <a:cxnLst/>
            <a:rect l="l" t="t" r="r" b="b"/>
            <a:pathLst>
              <a:path h="88900">
                <a:moveTo>
                  <a:pt x="0" y="0"/>
                </a:moveTo>
                <a:lnTo>
                  <a:pt x="0" y="88391"/>
                </a:lnTo>
              </a:path>
            </a:pathLst>
          </a:custGeom>
          <a:ln w="5464">
            <a:solidFill>
              <a:srgbClr val="646A6C"/>
            </a:solidFill>
          </a:ln>
        </p:spPr>
        <p:txBody>
          <a:bodyPr wrap="square" lIns="0" tIns="0" rIns="0" bIns="0" rtlCol="0"/>
          <a:lstStyle/>
          <a:p>
            <a:endParaRPr/>
          </a:p>
        </p:txBody>
      </p:sp>
      <p:sp>
        <p:nvSpPr>
          <p:cNvPr id="36" name="bk object 36"/>
          <p:cNvSpPr/>
          <p:nvPr/>
        </p:nvSpPr>
        <p:spPr>
          <a:xfrm>
            <a:off x="8082534" y="5765292"/>
            <a:ext cx="0" cy="285115"/>
          </a:xfrm>
          <a:custGeom>
            <a:avLst/>
            <a:gdLst/>
            <a:ahLst/>
            <a:cxnLst/>
            <a:rect l="l" t="t" r="r" b="b"/>
            <a:pathLst>
              <a:path h="285114">
                <a:moveTo>
                  <a:pt x="0" y="0"/>
                </a:moveTo>
                <a:lnTo>
                  <a:pt x="0" y="284988"/>
                </a:lnTo>
              </a:path>
            </a:pathLst>
          </a:custGeom>
          <a:ln w="3175">
            <a:solidFill>
              <a:srgbClr val="CCCCC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u="sng">
                <a:solidFill>
                  <a:srgbClr val="595959"/>
                </a:solidFill>
                <a:latin typeface="Arial"/>
                <a:cs typeface="Arial"/>
              </a:defRPr>
            </a:lvl1pPr>
          </a:lstStyle>
          <a:p>
            <a:endParaRPr/>
          </a:p>
        </p:txBody>
      </p:sp>
      <p:sp>
        <p:nvSpPr>
          <p:cNvPr id="3" name="Holder 3"/>
          <p:cNvSpPr>
            <a:spLocks noGrp="1"/>
          </p:cNvSpPr>
          <p:nvPr>
            <p:ph sz="half" idx="2"/>
          </p:nvPr>
        </p:nvSpPr>
        <p:spPr>
          <a:xfrm>
            <a:off x="1128775" y="1761235"/>
            <a:ext cx="2433954" cy="3358515"/>
          </a:xfrm>
          <a:prstGeom prst="rect">
            <a:avLst/>
          </a:prstGeom>
        </p:spPr>
        <p:txBody>
          <a:bodyPr wrap="square" lIns="0" tIns="0" rIns="0" bIns="0">
            <a:spAutoFit/>
          </a:bodyPr>
          <a:lstStyle>
            <a:lvl1pPr>
              <a:defRPr sz="2050" b="0" i="0">
                <a:solidFill>
                  <a:srgbClr val="595959"/>
                </a:solidFill>
                <a:latin typeface="Arial"/>
                <a:cs typeface="Arial"/>
              </a:defRPr>
            </a:lvl1pPr>
          </a:lstStyle>
          <a:p>
            <a:endParaRPr/>
          </a:p>
        </p:txBody>
      </p:sp>
      <p:sp>
        <p:nvSpPr>
          <p:cNvPr id="4" name="Holder 4"/>
          <p:cNvSpPr>
            <a:spLocks noGrp="1"/>
          </p:cNvSpPr>
          <p:nvPr>
            <p:ph sz="half" idx="3"/>
          </p:nvPr>
        </p:nvSpPr>
        <p:spPr>
          <a:xfrm>
            <a:off x="4447540" y="1407922"/>
            <a:ext cx="3756660" cy="40401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7" name="Holder 7"/>
          <p:cNvSpPr>
            <a:spLocks noGrp="1"/>
          </p:cNvSpPr>
          <p:nvPr>
            <p:ph type="sldNum" sz="quarter" idx="7"/>
          </p:nvPr>
        </p:nvSpPr>
        <p:spPr/>
        <p:txBody>
          <a:bodyPr lIns="0" tIns="0" rIns="0" bIns="0"/>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50052"/>
            <a:ext cx="8084819" cy="3002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153" y="72704"/>
            <a:ext cx="8631846" cy="375351"/>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575767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u="sng">
                <a:solidFill>
                  <a:srgbClr val="59595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5" name="Holder 5"/>
          <p:cNvSpPr>
            <a:spLocks noGrp="1"/>
          </p:cNvSpPr>
          <p:nvPr>
            <p:ph type="sldNum" sz="quarter" idx="7"/>
          </p:nvPr>
        </p:nvSpPr>
        <p:spPr/>
        <p:txBody>
          <a:bodyPr lIns="0" tIns="0" rIns="0" bIns="0"/>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4" name="Holder 4"/>
          <p:cNvSpPr>
            <a:spLocks noGrp="1"/>
          </p:cNvSpPr>
          <p:nvPr>
            <p:ph type="sldNum" sz="quarter" idx="7"/>
          </p:nvPr>
        </p:nvSpPr>
        <p:spPr/>
        <p:txBody>
          <a:bodyPr lIns="0" tIns="0" rIns="0" bIns="0"/>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939" y="1534159"/>
            <a:ext cx="7834121" cy="142346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2877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50052"/>
            <a:ext cx="8084819" cy="300227"/>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4153" y="72704"/>
            <a:ext cx="8631846" cy="37535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700" y="647191"/>
            <a:ext cx="8661400" cy="768985"/>
          </a:xfrm>
          <a:prstGeom prst="rect">
            <a:avLst/>
          </a:prstGeom>
        </p:spPr>
        <p:txBody>
          <a:bodyPr wrap="square" lIns="0" tIns="0" rIns="0" bIns="0">
            <a:spAutoFit/>
          </a:bodyPr>
          <a:lstStyle>
            <a:lvl1pPr>
              <a:defRPr sz="2400" b="1" i="0" u="sng">
                <a:solidFill>
                  <a:srgbClr val="595959"/>
                </a:solidFill>
                <a:latin typeface="Arial"/>
                <a:cs typeface="Arial"/>
              </a:defRPr>
            </a:lvl1pPr>
          </a:lstStyle>
          <a:p>
            <a:endParaRPr/>
          </a:p>
        </p:txBody>
      </p:sp>
      <p:sp>
        <p:nvSpPr>
          <p:cNvPr id="3" name="Holder 3"/>
          <p:cNvSpPr>
            <a:spLocks noGrp="1"/>
          </p:cNvSpPr>
          <p:nvPr>
            <p:ph type="body" idx="1"/>
          </p:nvPr>
        </p:nvSpPr>
        <p:spPr>
          <a:xfrm>
            <a:off x="400939" y="1534159"/>
            <a:ext cx="7834121" cy="3238500"/>
          </a:xfrm>
          <a:prstGeom prst="rect">
            <a:avLst/>
          </a:prstGeom>
        </p:spPr>
        <p:txBody>
          <a:bodyPr wrap="square" lIns="0" tIns="0" rIns="0" bIns="0">
            <a:spAutoFit/>
          </a:bodyPr>
          <a:lstStyle>
            <a:lvl1pPr>
              <a:defRPr sz="2050" b="0" i="0">
                <a:solidFill>
                  <a:srgbClr val="595959"/>
                </a:solidFill>
                <a:latin typeface="Arial"/>
                <a:cs typeface="Arial"/>
              </a:defRPr>
            </a:lvl1pPr>
          </a:lstStyle>
          <a:p>
            <a:endParaRPr/>
          </a:p>
        </p:txBody>
      </p:sp>
      <p:sp>
        <p:nvSpPr>
          <p:cNvPr id="4" name="Holder 4"/>
          <p:cNvSpPr>
            <a:spLocks noGrp="1"/>
          </p:cNvSpPr>
          <p:nvPr>
            <p:ph type="ftr" sz="quarter" idx="5"/>
          </p:nvPr>
        </p:nvSpPr>
        <p:spPr>
          <a:xfrm>
            <a:off x="2936240" y="5692902"/>
            <a:ext cx="2763520" cy="3060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31800" y="5692902"/>
            <a:ext cx="1986280" cy="3060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11/4/2019</a:t>
            </a:fld>
            <a:endParaRPr lang="en-US"/>
          </a:p>
        </p:txBody>
      </p:sp>
      <p:sp>
        <p:nvSpPr>
          <p:cNvPr id="6" name="Holder 6"/>
          <p:cNvSpPr>
            <a:spLocks noGrp="1"/>
          </p:cNvSpPr>
          <p:nvPr>
            <p:ph type="sldNum" sz="quarter" idx="7"/>
          </p:nvPr>
        </p:nvSpPr>
        <p:spPr>
          <a:xfrm>
            <a:off x="8172192" y="5791457"/>
            <a:ext cx="240665" cy="205739"/>
          </a:xfrm>
          <a:prstGeom prst="rect">
            <a:avLst/>
          </a:prstGeom>
        </p:spPr>
        <p:txBody>
          <a:bodyPr wrap="square" lIns="0" tIns="0" rIns="0" bIns="0">
            <a:spAutoFit/>
          </a:bodyPr>
          <a:lstStyle>
            <a:lvl1pPr>
              <a:defRPr sz="1100" b="0" i="0">
                <a:solidFill>
                  <a:srgbClr val="888888"/>
                </a:solidFill>
                <a:latin typeface="Calibri"/>
                <a:cs typeface="Calibri"/>
              </a:defRPr>
            </a:lvl1pPr>
          </a:lstStyle>
          <a:p>
            <a:pPr marL="25400">
              <a:lnSpc>
                <a:spcPct val="100000"/>
              </a:lnSpc>
              <a:spcBef>
                <a:spcPts val="110"/>
              </a:spcBef>
            </a:pPr>
            <a:fld id="{81D60167-4931-47E6-BA6A-407CBD079E47}" type="slidenum">
              <a:rPr spc="190" dirty="0"/>
              <a:t>‹N›</a:t>
            </a:fld>
            <a:endParaRPr spc="19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80"/>
            <a:ext cx="8636000" cy="5981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814066"/>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4" name="object 4"/>
          <p:cNvSpPr/>
          <p:nvPr/>
        </p:nvSpPr>
        <p:spPr>
          <a:xfrm>
            <a:off x="0" y="4129278"/>
            <a:ext cx="8636000" cy="0"/>
          </a:xfrm>
          <a:custGeom>
            <a:avLst/>
            <a:gdLst/>
            <a:ahLst/>
            <a:cxnLst/>
            <a:rect l="l" t="t" r="r" b="b"/>
            <a:pathLst>
              <a:path w="8636000">
                <a:moveTo>
                  <a:pt x="0" y="0"/>
                </a:moveTo>
                <a:lnTo>
                  <a:pt x="8635999" y="0"/>
                </a:lnTo>
              </a:path>
            </a:pathLst>
          </a:custGeom>
          <a:ln w="3175">
            <a:solidFill>
              <a:srgbClr val="DD5B25"/>
            </a:solidFill>
          </a:ln>
        </p:spPr>
        <p:txBody>
          <a:bodyPr wrap="square" lIns="0" tIns="0" rIns="0" bIns="0" rtlCol="0"/>
          <a:lstStyle/>
          <a:p>
            <a:endParaRPr/>
          </a:p>
        </p:txBody>
      </p:sp>
      <p:sp>
        <p:nvSpPr>
          <p:cNvPr id="5" name="object 5"/>
          <p:cNvSpPr/>
          <p:nvPr/>
        </p:nvSpPr>
        <p:spPr>
          <a:xfrm>
            <a:off x="648462" y="68580"/>
            <a:ext cx="0" cy="5981700"/>
          </a:xfrm>
          <a:custGeom>
            <a:avLst/>
            <a:gdLst/>
            <a:ahLst/>
            <a:cxnLst/>
            <a:rect l="l" t="t" r="r" b="b"/>
            <a:pathLst>
              <a:path h="5981700">
                <a:moveTo>
                  <a:pt x="0" y="0"/>
                </a:moveTo>
                <a:lnTo>
                  <a:pt x="0" y="5981700"/>
                </a:lnTo>
              </a:path>
            </a:pathLst>
          </a:custGeom>
          <a:ln w="3175">
            <a:solidFill>
              <a:srgbClr val="CCCCCC"/>
            </a:solidFill>
          </a:ln>
        </p:spPr>
        <p:txBody>
          <a:bodyPr wrap="square" lIns="0" tIns="0" rIns="0" bIns="0" rtlCol="0"/>
          <a:lstStyle/>
          <a:p>
            <a:endParaRPr/>
          </a:p>
        </p:txBody>
      </p:sp>
      <p:sp>
        <p:nvSpPr>
          <p:cNvPr id="6" name="object 6"/>
          <p:cNvSpPr/>
          <p:nvPr/>
        </p:nvSpPr>
        <p:spPr>
          <a:xfrm>
            <a:off x="0" y="4639817"/>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11" name="object 11"/>
          <p:cNvSpPr/>
          <p:nvPr/>
        </p:nvSpPr>
        <p:spPr>
          <a:xfrm>
            <a:off x="2805684" y="2075688"/>
            <a:ext cx="441959" cy="213360"/>
          </a:xfrm>
          <a:custGeom>
            <a:avLst/>
            <a:gdLst/>
            <a:ahLst/>
            <a:cxnLst/>
            <a:rect l="l" t="t" r="r" b="b"/>
            <a:pathLst>
              <a:path w="441960" h="213360">
                <a:moveTo>
                  <a:pt x="441960" y="213360"/>
                </a:moveTo>
                <a:lnTo>
                  <a:pt x="436117" y="164592"/>
                </a:lnTo>
                <a:lnTo>
                  <a:pt x="419477" y="119742"/>
                </a:lnTo>
                <a:lnTo>
                  <a:pt x="393374" y="80118"/>
                </a:lnTo>
                <a:lnTo>
                  <a:pt x="359139" y="47026"/>
                </a:lnTo>
                <a:lnTo>
                  <a:pt x="318107" y="21771"/>
                </a:lnTo>
                <a:lnTo>
                  <a:pt x="271609" y="5660"/>
                </a:lnTo>
                <a:lnTo>
                  <a:pt x="220980" y="0"/>
                </a:lnTo>
                <a:lnTo>
                  <a:pt x="170350" y="5660"/>
                </a:lnTo>
                <a:lnTo>
                  <a:pt x="123852" y="21771"/>
                </a:lnTo>
                <a:lnTo>
                  <a:pt x="82820" y="47026"/>
                </a:lnTo>
                <a:lnTo>
                  <a:pt x="48585" y="80118"/>
                </a:lnTo>
                <a:lnTo>
                  <a:pt x="22482" y="119742"/>
                </a:lnTo>
                <a:lnTo>
                  <a:pt x="5842" y="164592"/>
                </a:lnTo>
                <a:lnTo>
                  <a:pt x="0" y="213360"/>
                </a:lnTo>
                <a:lnTo>
                  <a:pt x="441960" y="213360"/>
                </a:lnTo>
                <a:close/>
              </a:path>
            </a:pathLst>
          </a:custGeom>
          <a:solidFill>
            <a:srgbClr val="FEFEFE"/>
          </a:solidFill>
        </p:spPr>
        <p:txBody>
          <a:bodyPr wrap="square" lIns="0" tIns="0" rIns="0" bIns="0" rtlCol="0"/>
          <a:lstStyle/>
          <a:p>
            <a:endParaRPr/>
          </a:p>
        </p:txBody>
      </p:sp>
      <p:sp>
        <p:nvSpPr>
          <p:cNvPr id="12" name="object 12"/>
          <p:cNvSpPr/>
          <p:nvPr/>
        </p:nvSpPr>
        <p:spPr>
          <a:xfrm>
            <a:off x="2805684" y="2289048"/>
            <a:ext cx="441959" cy="213360"/>
          </a:xfrm>
          <a:custGeom>
            <a:avLst/>
            <a:gdLst/>
            <a:ahLst/>
            <a:cxnLst/>
            <a:rect l="l" t="t" r="r" b="b"/>
            <a:pathLst>
              <a:path w="441960" h="213360">
                <a:moveTo>
                  <a:pt x="441960" y="0"/>
                </a:moveTo>
                <a:lnTo>
                  <a:pt x="0" y="0"/>
                </a:lnTo>
                <a:lnTo>
                  <a:pt x="5842" y="48768"/>
                </a:lnTo>
                <a:lnTo>
                  <a:pt x="22482" y="93617"/>
                </a:lnTo>
                <a:lnTo>
                  <a:pt x="48585" y="133241"/>
                </a:lnTo>
                <a:lnTo>
                  <a:pt x="82820" y="166333"/>
                </a:lnTo>
                <a:lnTo>
                  <a:pt x="123852" y="191588"/>
                </a:lnTo>
                <a:lnTo>
                  <a:pt x="170350" y="207699"/>
                </a:lnTo>
                <a:lnTo>
                  <a:pt x="220980" y="213360"/>
                </a:lnTo>
                <a:lnTo>
                  <a:pt x="271609" y="207699"/>
                </a:lnTo>
                <a:lnTo>
                  <a:pt x="318107" y="191588"/>
                </a:lnTo>
                <a:lnTo>
                  <a:pt x="359139" y="166333"/>
                </a:lnTo>
                <a:lnTo>
                  <a:pt x="393374" y="133241"/>
                </a:lnTo>
                <a:lnTo>
                  <a:pt x="419477" y="93617"/>
                </a:lnTo>
                <a:lnTo>
                  <a:pt x="436117" y="48768"/>
                </a:lnTo>
                <a:lnTo>
                  <a:pt x="441960" y="0"/>
                </a:lnTo>
                <a:close/>
              </a:path>
            </a:pathLst>
          </a:custGeom>
          <a:solidFill>
            <a:srgbClr val="FEFEFE"/>
          </a:solidFill>
        </p:spPr>
        <p:txBody>
          <a:bodyPr wrap="square" lIns="0" tIns="0" rIns="0" bIns="0" rtlCol="0"/>
          <a:lstStyle/>
          <a:p>
            <a:endParaRPr/>
          </a:p>
        </p:txBody>
      </p:sp>
      <p:sp>
        <p:nvSpPr>
          <p:cNvPr id="23" name="object 23"/>
          <p:cNvSpPr/>
          <p:nvPr/>
        </p:nvSpPr>
        <p:spPr>
          <a:xfrm>
            <a:off x="4794503" y="2237232"/>
            <a:ext cx="0" cy="152400"/>
          </a:xfrm>
          <a:custGeom>
            <a:avLst/>
            <a:gdLst/>
            <a:ahLst/>
            <a:cxnLst/>
            <a:rect l="l" t="t" r="r" b="b"/>
            <a:pathLst>
              <a:path h="152400">
                <a:moveTo>
                  <a:pt x="0" y="0"/>
                </a:moveTo>
                <a:lnTo>
                  <a:pt x="0" y="152399"/>
                </a:lnTo>
              </a:path>
            </a:pathLst>
          </a:custGeom>
          <a:ln w="9423">
            <a:solidFill>
              <a:srgbClr val="646A6C"/>
            </a:solidFill>
          </a:ln>
        </p:spPr>
        <p:txBody>
          <a:bodyPr wrap="square" lIns="0" tIns="0" rIns="0" bIns="0" rtlCol="0"/>
          <a:lstStyle/>
          <a:p>
            <a:endParaRPr/>
          </a:p>
        </p:txBody>
      </p:sp>
      <p:sp>
        <p:nvSpPr>
          <p:cNvPr id="24" name="object 24"/>
          <p:cNvSpPr txBox="1"/>
          <p:nvPr/>
        </p:nvSpPr>
        <p:spPr>
          <a:xfrm>
            <a:off x="1791970" y="2867347"/>
            <a:ext cx="5052060" cy="1260153"/>
          </a:xfrm>
          <a:prstGeom prst="rect">
            <a:avLst/>
          </a:prstGeom>
        </p:spPr>
        <p:txBody>
          <a:bodyPr vert="horz" wrap="square" lIns="0" tIns="10795" rIns="0" bIns="0" rtlCol="0">
            <a:spAutoFit/>
          </a:bodyPr>
          <a:lstStyle/>
          <a:p>
            <a:pPr marL="12065" marR="5080" indent="-1270" algn="ctr">
              <a:lnSpc>
                <a:spcPct val="101699"/>
              </a:lnSpc>
              <a:spcBef>
                <a:spcPts val="85"/>
              </a:spcBef>
            </a:pPr>
            <a:r>
              <a:rPr lang="it-IT" sz="2000" b="1" spc="380" dirty="0" smtClean="0">
                <a:solidFill>
                  <a:srgbClr val="595959"/>
                </a:solidFill>
                <a:latin typeface="Garamond" panose="02020404030301010803" pitchFamily="18" charset="0"/>
                <a:cs typeface="Calibri"/>
              </a:rPr>
              <a:t>IL REGOLAMENTO EUROPEO </a:t>
            </a:r>
            <a:r>
              <a:rPr lang="it-IT" sz="2000" b="1" spc="380" dirty="0">
                <a:solidFill>
                  <a:srgbClr val="595959"/>
                </a:solidFill>
                <a:latin typeface="Garamond" panose="02020404030301010803" pitchFamily="18" charset="0"/>
                <a:cs typeface="Calibri"/>
              </a:rPr>
              <a:t>679/2016</a:t>
            </a:r>
            <a:br>
              <a:rPr lang="it-IT" sz="2000" b="1" spc="380" dirty="0">
                <a:solidFill>
                  <a:srgbClr val="595959"/>
                </a:solidFill>
                <a:latin typeface="Garamond" panose="02020404030301010803" pitchFamily="18" charset="0"/>
                <a:cs typeface="Calibri"/>
              </a:rPr>
            </a:br>
            <a:r>
              <a:rPr lang="it-IT" sz="2000" b="1" spc="380" dirty="0" smtClean="0">
                <a:solidFill>
                  <a:srgbClr val="595959"/>
                </a:solidFill>
                <a:latin typeface="Garamond" panose="02020404030301010803" pitchFamily="18" charset="0"/>
                <a:cs typeface="Calibri"/>
              </a:rPr>
              <a:t>(</a:t>
            </a:r>
            <a:r>
              <a:rPr lang="it-IT" sz="2000" b="1" spc="380" dirty="0">
                <a:solidFill>
                  <a:srgbClr val="595959"/>
                </a:solidFill>
                <a:latin typeface="Garamond" panose="02020404030301010803" pitchFamily="18" charset="0"/>
                <a:cs typeface="Calibri"/>
              </a:rPr>
              <a:t>General Data </a:t>
            </a:r>
            <a:r>
              <a:rPr lang="it-IT" sz="2000" b="1" spc="380" dirty="0" err="1">
                <a:solidFill>
                  <a:srgbClr val="595959"/>
                </a:solidFill>
                <a:latin typeface="Garamond" panose="02020404030301010803" pitchFamily="18" charset="0"/>
                <a:cs typeface="Calibri"/>
              </a:rPr>
              <a:t>Protection</a:t>
            </a:r>
            <a:r>
              <a:rPr lang="it-IT" sz="2000" b="1" spc="380" dirty="0">
                <a:solidFill>
                  <a:srgbClr val="595959"/>
                </a:solidFill>
                <a:latin typeface="Garamond" panose="02020404030301010803" pitchFamily="18" charset="0"/>
                <a:cs typeface="Calibri"/>
              </a:rPr>
              <a:t> </a:t>
            </a:r>
            <a:r>
              <a:rPr lang="it-IT" sz="2000" b="1" spc="380" dirty="0" err="1">
                <a:solidFill>
                  <a:srgbClr val="595959"/>
                </a:solidFill>
                <a:latin typeface="Garamond" panose="02020404030301010803" pitchFamily="18" charset="0"/>
                <a:cs typeface="Calibri"/>
              </a:rPr>
              <a:t>Regulation</a:t>
            </a:r>
            <a:r>
              <a:rPr lang="it-IT" sz="2000" b="1" spc="380" dirty="0">
                <a:solidFill>
                  <a:srgbClr val="595959"/>
                </a:solidFill>
                <a:latin typeface="Garamond" panose="02020404030301010803" pitchFamily="18" charset="0"/>
                <a:cs typeface="Calibri"/>
              </a:rPr>
              <a:t> – </a:t>
            </a:r>
            <a:r>
              <a:rPr lang="it-IT" sz="2000" b="1" spc="380" dirty="0" smtClean="0">
                <a:solidFill>
                  <a:srgbClr val="595959"/>
                </a:solidFill>
                <a:latin typeface="Garamond" panose="02020404030301010803" pitchFamily="18" charset="0"/>
                <a:cs typeface="Calibri"/>
              </a:rPr>
              <a:t>GDPR</a:t>
            </a:r>
            <a:r>
              <a:rPr lang="it-IT" sz="2000" b="1" spc="380" dirty="0">
                <a:solidFill>
                  <a:srgbClr val="595959"/>
                </a:solidFill>
                <a:latin typeface="Garamond" panose="02020404030301010803" pitchFamily="18" charset="0"/>
                <a:cs typeface="Calibri"/>
              </a:rPr>
              <a:t>)</a:t>
            </a:r>
            <a:endParaRPr sz="2000" b="1" dirty="0">
              <a:latin typeface="Garamond" panose="02020404030301010803" pitchFamily="18" charset="0"/>
              <a:cs typeface="Calibri"/>
            </a:endParaRPr>
          </a:p>
        </p:txBody>
      </p:sp>
      <p:sp>
        <p:nvSpPr>
          <p:cNvPr id="25" name="object 25"/>
          <p:cNvSpPr txBox="1"/>
          <p:nvPr/>
        </p:nvSpPr>
        <p:spPr>
          <a:xfrm>
            <a:off x="2374900" y="4268115"/>
            <a:ext cx="3886200" cy="226857"/>
          </a:xfrm>
          <a:prstGeom prst="rect">
            <a:avLst/>
          </a:prstGeom>
        </p:spPr>
        <p:txBody>
          <a:bodyPr vert="horz" wrap="square" lIns="0" tIns="15240" rIns="0" bIns="0" rtlCol="0">
            <a:spAutoFit/>
          </a:bodyPr>
          <a:lstStyle/>
          <a:p>
            <a:pPr algn="ctr">
              <a:lnSpc>
                <a:spcPts val="1625"/>
              </a:lnSpc>
            </a:pPr>
            <a:r>
              <a:rPr lang="it-IT" sz="1600" b="1" spc="110" dirty="0" smtClean="0">
                <a:solidFill>
                  <a:srgbClr val="595959"/>
                </a:solidFill>
                <a:latin typeface="+mj-lt"/>
                <a:cs typeface="Calibri"/>
              </a:rPr>
              <a:t>RELATORE</a:t>
            </a:r>
            <a:r>
              <a:rPr sz="1600" b="1" spc="110" dirty="0" smtClean="0">
                <a:solidFill>
                  <a:srgbClr val="595959"/>
                </a:solidFill>
                <a:latin typeface="+mj-lt"/>
                <a:cs typeface="Calibri"/>
              </a:rPr>
              <a:t>: </a:t>
            </a:r>
            <a:r>
              <a:rPr lang="it-IT" sz="1600" b="1" i="1" spc="45" dirty="0" smtClean="0">
                <a:solidFill>
                  <a:srgbClr val="595959"/>
                </a:solidFill>
                <a:latin typeface="+mj-lt"/>
                <a:cs typeface="Calibri"/>
              </a:rPr>
              <a:t>Dott. Pasquale </a:t>
            </a:r>
            <a:r>
              <a:rPr lang="it-IT" sz="1600" b="1" i="1" spc="45" dirty="0" err="1" smtClean="0">
                <a:solidFill>
                  <a:srgbClr val="595959"/>
                </a:solidFill>
                <a:latin typeface="+mj-lt"/>
                <a:cs typeface="Calibri"/>
              </a:rPr>
              <a:t>Nicolazzo</a:t>
            </a:r>
            <a:endParaRPr sz="1600" b="1" i="1" dirty="0">
              <a:latin typeface="+mj-lt"/>
              <a:cs typeface="Calibri"/>
            </a:endParaRPr>
          </a:p>
        </p:txBody>
      </p:sp>
      <p:pic>
        <p:nvPicPr>
          <p:cNvPr id="26" name="Immagine 25" descr="header.wmf"/>
          <p:cNvPicPr/>
          <p:nvPr/>
        </p:nvPicPr>
        <p:blipFill>
          <a:blip r:embed="rId3" cstate="print">
            <a:extLst>
              <a:ext uri="{28A0092B-C50C-407E-A947-70E740481C1C}">
                <a14:useLocalDpi xmlns:a14="http://schemas.microsoft.com/office/drawing/2010/main" val="0"/>
              </a:ext>
            </a:extLst>
          </a:blip>
          <a:stretch>
            <a:fillRect/>
          </a:stretch>
        </p:blipFill>
        <p:spPr>
          <a:xfrm>
            <a:off x="3604957" y="1922253"/>
            <a:ext cx="1610995" cy="755650"/>
          </a:xfrm>
          <a:prstGeom prst="rect">
            <a:avLst/>
          </a:prstGeom>
        </p:spPr>
      </p:pic>
      <p:pic>
        <p:nvPicPr>
          <p:cNvPr id="27" name="Immagine 26" descr="footer.wmf"/>
          <p:cNvPicPr/>
          <p:nvPr/>
        </p:nvPicPr>
        <p:blipFill>
          <a:blip r:embed="rId4" cstate="print">
            <a:extLst>
              <a:ext uri="{28A0092B-C50C-407E-A947-70E740481C1C}">
                <a14:useLocalDpi xmlns:a14="http://schemas.microsoft.com/office/drawing/2010/main" val="0"/>
              </a:ext>
            </a:extLst>
          </a:blip>
          <a:stretch>
            <a:fillRect/>
          </a:stretch>
        </p:blipFill>
        <p:spPr>
          <a:xfrm>
            <a:off x="965200" y="5118100"/>
            <a:ext cx="7239000" cy="781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5600" y="1536700"/>
            <a:ext cx="7834121" cy="677108"/>
          </a:xfrm>
        </p:spPr>
        <p:txBody>
          <a:bodyPr/>
          <a:lstStyle/>
          <a:p>
            <a:pPr algn="ctr"/>
            <a:r>
              <a:rPr lang="it-IT" sz="4400" b="1" dirty="0" smtClean="0">
                <a:solidFill>
                  <a:srgbClr val="002060"/>
                </a:solidFill>
                <a:latin typeface="+mj-lt"/>
              </a:rPr>
              <a:t>DEFINIZIONI</a:t>
            </a:r>
            <a:endParaRPr lang="it-IT" sz="4400" b="1" dirty="0">
              <a:solidFill>
                <a:srgbClr val="002060"/>
              </a:solidFill>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60" y="2908300"/>
            <a:ext cx="4191000" cy="167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0826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737109"/>
          </a:xfrm>
        </p:spPr>
        <p:txBody>
          <a:bodyPr/>
          <a:lstStyle/>
          <a:p>
            <a:pPr algn="ctr"/>
            <a:r>
              <a:rPr lang="it-IT" b="0" u="none" dirty="0" smtClean="0">
                <a:solidFill>
                  <a:srgbClr val="002060"/>
                </a:solidFill>
                <a:latin typeface="+mj-lt"/>
              </a:rPr>
              <a:t>ARCHIVIO</a:t>
            </a:r>
            <a:r>
              <a:rPr lang="it-IT" b="0" u="none" dirty="0" smtClean="0">
                <a:solidFill>
                  <a:srgbClr val="002060"/>
                </a:solidFill>
              </a:rPr>
              <a:t/>
            </a:r>
            <a:br>
              <a:rPr lang="it-IT" b="0" u="none" dirty="0" smtClean="0">
                <a:solidFill>
                  <a:srgbClr val="002060"/>
                </a:solidFill>
              </a:rPr>
            </a:b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1892826"/>
          </a:xfrm>
        </p:spPr>
        <p:txBody>
          <a:bodyPr/>
          <a:lstStyle/>
          <a:p>
            <a:r>
              <a:rPr lang="it-IT" dirty="0" smtClean="0">
                <a:latin typeface="+mn-lt"/>
              </a:rPr>
              <a:t>Qualsiasi insieme </a:t>
            </a:r>
            <a:r>
              <a:rPr lang="it-IT" dirty="0">
                <a:latin typeface="+mn-lt"/>
              </a:rPr>
              <a:t>strutturato di dati personali accessibili secondo criteri determinati, indipendentemente dal fatto che tale insieme sia centralizzato, decentralizzato o </a:t>
            </a:r>
            <a:r>
              <a:rPr lang="it-IT" dirty="0" smtClean="0">
                <a:latin typeface="+mn-lt"/>
              </a:rPr>
              <a:t>ripartito in </a:t>
            </a:r>
            <a:r>
              <a:rPr lang="it-IT" dirty="0">
                <a:latin typeface="+mn-lt"/>
              </a:rPr>
              <a:t>modo funzionale o </a:t>
            </a:r>
            <a:r>
              <a:rPr lang="it-IT" dirty="0" smtClean="0">
                <a:latin typeface="+mn-lt"/>
              </a:rPr>
              <a:t>geografico,</a:t>
            </a:r>
          </a:p>
          <a:p>
            <a:endParaRPr lang="it-IT" dirty="0">
              <a:latin typeface="+mn-lt"/>
            </a:endParaRPr>
          </a:p>
          <a:p>
            <a:pPr algn="ctr"/>
            <a:r>
              <a:rPr lang="it-IT" u="sng" dirty="0">
                <a:solidFill>
                  <a:schemeClr val="accent2">
                    <a:lumMod val="50000"/>
                  </a:schemeClr>
                </a:solidFill>
                <a:latin typeface="+mn-lt"/>
              </a:rPr>
              <a:t>Il </a:t>
            </a:r>
            <a:r>
              <a:rPr lang="it-IT" u="sng" dirty="0" smtClean="0">
                <a:solidFill>
                  <a:schemeClr val="accent2">
                    <a:lumMod val="50000"/>
                  </a:schemeClr>
                </a:solidFill>
                <a:latin typeface="+mn-lt"/>
              </a:rPr>
              <a:t>GDPR si </a:t>
            </a:r>
            <a:r>
              <a:rPr lang="it-IT" u="sng" dirty="0">
                <a:solidFill>
                  <a:schemeClr val="accent2">
                    <a:lumMod val="50000"/>
                  </a:schemeClr>
                </a:solidFill>
                <a:latin typeface="+mn-lt"/>
              </a:rPr>
              <a:t>applica al trattamento automatizzato </a:t>
            </a:r>
            <a:r>
              <a:rPr lang="it-IT" u="sng" dirty="0" smtClean="0">
                <a:solidFill>
                  <a:schemeClr val="accent2">
                    <a:lumMod val="50000"/>
                  </a:schemeClr>
                </a:solidFill>
                <a:latin typeface="+mn-lt"/>
              </a:rPr>
              <a:t>e non automatizzato di </a:t>
            </a:r>
            <a:r>
              <a:rPr lang="it-IT" u="sng" dirty="0">
                <a:solidFill>
                  <a:schemeClr val="accent2">
                    <a:lumMod val="50000"/>
                  </a:schemeClr>
                </a:solidFill>
                <a:latin typeface="+mn-lt"/>
              </a:rPr>
              <a:t>dati personali contenuti in un archivio o destinati a figurarvi.</a:t>
            </a:r>
          </a:p>
        </p:txBody>
      </p:sp>
      <p:sp>
        <p:nvSpPr>
          <p:cNvPr id="4" name="Rettangolo 3"/>
          <p:cNvSpPr/>
          <p:nvPr/>
        </p:nvSpPr>
        <p:spPr>
          <a:xfrm>
            <a:off x="400938" y="3136900"/>
            <a:ext cx="7834121"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smtClean="0"/>
              <a:t>Il GDPR si </a:t>
            </a:r>
            <a:r>
              <a:rPr lang="it-IT" dirty="0"/>
              <a:t>applica al trattamento automatizzato o non </a:t>
            </a:r>
            <a:r>
              <a:rPr lang="it-IT" dirty="0" smtClean="0"/>
              <a:t>automatizzato di </a:t>
            </a:r>
            <a:r>
              <a:rPr lang="it-IT" dirty="0"/>
              <a:t>dati personali contenuti in un archivio o destinati a figurarvi.</a:t>
            </a:r>
          </a:p>
        </p:txBody>
      </p:sp>
    </p:spTree>
    <p:extLst>
      <p:ext uri="{BB962C8B-B14F-4D97-AF65-F5344CB8AC3E}">
        <p14:creationId xmlns:p14="http://schemas.microsoft.com/office/powerpoint/2010/main" val="27936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smtClean="0">
                <a:solidFill>
                  <a:srgbClr val="002060"/>
                </a:solidFill>
                <a:latin typeface="+mj-lt"/>
              </a:rPr>
              <a:t>DATO PERSONALE</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4, par. </a:t>
            </a:r>
            <a:r>
              <a:rPr lang="da-DK" sz="2000" b="0" i="1" u="none" dirty="0" smtClean="0">
                <a:solidFill>
                  <a:srgbClr val="002060"/>
                </a:solidFill>
                <a:latin typeface="+mn-lt"/>
              </a:rPr>
              <a:t>1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2208297"/>
          </a:xfrm>
        </p:spPr>
        <p:txBody>
          <a:bodyPr/>
          <a:lstStyle/>
          <a:p>
            <a:r>
              <a:rPr lang="it-IT" dirty="0" smtClean="0">
                <a:latin typeface="+mn-lt"/>
              </a:rPr>
              <a:t>Qualsiasi informazione </a:t>
            </a:r>
            <a:r>
              <a:rPr lang="it-IT" dirty="0">
                <a:latin typeface="+mn-lt"/>
              </a:rPr>
              <a:t>riguardante una persona fisica identificata o </a:t>
            </a:r>
            <a:r>
              <a:rPr lang="it-IT" dirty="0" smtClean="0">
                <a:latin typeface="+mn-lt"/>
              </a:rPr>
              <a:t>identificabile (c.d. «interessato</a:t>
            </a:r>
            <a:r>
              <a:rPr lang="it-IT" dirty="0">
                <a:latin typeface="+mn-lt"/>
              </a:rPr>
              <a:t>»); si considera identificabile la persona fisica che può essere </a:t>
            </a:r>
            <a:r>
              <a:rPr lang="it-IT" dirty="0" smtClean="0">
                <a:latin typeface="+mn-lt"/>
              </a:rPr>
              <a:t>identificata, direttamente </a:t>
            </a:r>
            <a:r>
              <a:rPr lang="it-IT" dirty="0">
                <a:latin typeface="+mn-lt"/>
              </a:rPr>
              <a:t>o indirettamente, con particolare riferimento a un identificativo come </a:t>
            </a:r>
            <a:r>
              <a:rPr lang="it-IT" dirty="0" smtClean="0">
                <a:latin typeface="+mn-lt"/>
              </a:rPr>
              <a:t>il nome</a:t>
            </a:r>
            <a:r>
              <a:rPr lang="it-IT" dirty="0">
                <a:latin typeface="+mn-lt"/>
              </a:rPr>
              <a:t>, un numero di identificazione, dati relativi all'ubicazione, un identificativo </a:t>
            </a:r>
            <a:r>
              <a:rPr lang="it-IT" dirty="0" smtClean="0">
                <a:latin typeface="+mn-lt"/>
              </a:rPr>
              <a:t>online o </a:t>
            </a:r>
            <a:r>
              <a:rPr lang="it-IT" dirty="0">
                <a:latin typeface="+mn-lt"/>
              </a:rPr>
              <a:t>a uno o più elementi caratteristici della sua identità fisica, fisiologica, </a:t>
            </a:r>
            <a:r>
              <a:rPr lang="it-IT" dirty="0" smtClean="0">
                <a:latin typeface="+mn-lt"/>
              </a:rPr>
              <a:t>genetica, psichica</a:t>
            </a:r>
            <a:r>
              <a:rPr lang="it-IT" dirty="0">
                <a:latin typeface="+mn-lt"/>
              </a:rPr>
              <a:t>, economica, culturale o </a:t>
            </a:r>
            <a:r>
              <a:rPr lang="it-IT" dirty="0" smtClean="0">
                <a:latin typeface="+mn-lt"/>
              </a:rPr>
              <a:t>sociale</a:t>
            </a:r>
            <a:endParaRPr lang="it-IT" dirty="0">
              <a:latin typeface="+mn-lt"/>
            </a:endParaRPr>
          </a:p>
        </p:txBody>
      </p:sp>
    </p:spTree>
    <p:extLst>
      <p:ext uri="{BB962C8B-B14F-4D97-AF65-F5344CB8AC3E}">
        <p14:creationId xmlns:p14="http://schemas.microsoft.com/office/powerpoint/2010/main" val="274475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737109"/>
          </a:xfrm>
        </p:spPr>
        <p:txBody>
          <a:bodyPr/>
          <a:lstStyle/>
          <a:p>
            <a:pPr algn="ctr"/>
            <a:r>
              <a:rPr lang="it-IT" b="0" u="none" dirty="0">
                <a:solidFill>
                  <a:srgbClr val="002060"/>
                </a:solidFill>
                <a:latin typeface="+mj-lt"/>
              </a:rPr>
              <a:t>CATEGORIE PARTICOLARI DI DATI </a:t>
            </a:r>
            <a:r>
              <a:rPr lang="it-IT" b="0" u="none" dirty="0" smtClean="0">
                <a:solidFill>
                  <a:srgbClr val="002060"/>
                </a:solidFill>
                <a:latin typeface="+mj-lt"/>
              </a:rPr>
              <a:t>PERSONALI</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a:t>
            </a:r>
            <a:r>
              <a:rPr lang="da-DK" sz="2000" b="0" i="1" u="none" dirty="0" smtClean="0">
                <a:solidFill>
                  <a:srgbClr val="002060"/>
                </a:solidFill>
                <a:latin typeface="+mn-lt"/>
              </a:rPr>
              <a:t>9, </a:t>
            </a:r>
            <a:r>
              <a:rPr lang="da-DK" sz="2000" b="0" i="1" u="none" dirty="0">
                <a:solidFill>
                  <a:srgbClr val="002060"/>
                </a:solidFill>
                <a:latin typeface="+mn-lt"/>
              </a:rPr>
              <a:t>par. </a:t>
            </a:r>
            <a:r>
              <a:rPr lang="da-DK" sz="2000" b="0" i="1" u="none" dirty="0" smtClean="0">
                <a:solidFill>
                  <a:srgbClr val="002060"/>
                </a:solidFill>
                <a:latin typeface="+mn-lt"/>
              </a:rPr>
              <a:t>1 del GDPR</a:t>
            </a: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400938" y="1384300"/>
            <a:ext cx="7834121" cy="6070893"/>
          </a:xfrm>
        </p:spPr>
        <p:txBody>
          <a:bodyPr/>
          <a:lstStyle/>
          <a:p>
            <a:pPr algn="ctr"/>
            <a:r>
              <a:rPr lang="it-IT" sz="2000" i="1" dirty="0" smtClean="0">
                <a:latin typeface="+mn-lt"/>
              </a:rPr>
              <a:t>Dati personali </a:t>
            </a:r>
            <a:r>
              <a:rPr lang="it-IT" sz="2000" i="1" dirty="0">
                <a:latin typeface="+mn-lt"/>
              </a:rPr>
              <a:t>che rivelino l'origine razziale o etnica, le opinioni politiche, le</a:t>
            </a:r>
          </a:p>
          <a:p>
            <a:pPr algn="ctr"/>
            <a:r>
              <a:rPr lang="it-IT" sz="2000" i="1" dirty="0">
                <a:latin typeface="+mn-lt"/>
              </a:rPr>
              <a:t>convinzioni religiose o filosofiche, o l'appartenenza sindacale, nonché trattare </a:t>
            </a:r>
            <a:r>
              <a:rPr lang="it-IT" sz="2000" i="1" dirty="0" smtClean="0">
                <a:latin typeface="+mn-lt"/>
              </a:rPr>
              <a:t>dati genetici</a:t>
            </a:r>
            <a:r>
              <a:rPr lang="it-IT" sz="2000" i="1" dirty="0">
                <a:latin typeface="+mn-lt"/>
              </a:rPr>
              <a:t>, dati biometrici intesi a identificare in modo univoco una persona </a:t>
            </a:r>
            <a:r>
              <a:rPr lang="it-IT" sz="2000" i="1" dirty="0" smtClean="0">
                <a:latin typeface="+mn-lt"/>
              </a:rPr>
              <a:t>fisica, dati </a:t>
            </a:r>
            <a:r>
              <a:rPr lang="it-IT" sz="2000" i="1" dirty="0">
                <a:latin typeface="+mn-lt"/>
              </a:rPr>
              <a:t>relativi alla salute o alla vita sessuale o all'orientamento sessuale </a:t>
            </a:r>
            <a:r>
              <a:rPr lang="it-IT" sz="2000" i="1" dirty="0" smtClean="0">
                <a:latin typeface="+mn-lt"/>
              </a:rPr>
              <a:t>della persona.</a:t>
            </a:r>
          </a:p>
          <a:p>
            <a:endParaRPr lang="it-IT" sz="900" dirty="0" smtClean="0">
              <a:latin typeface="+mn-lt"/>
            </a:endParaRPr>
          </a:p>
          <a:p>
            <a:r>
              <a:rPr lang="it-IT" sz="1750" b="1" dirty="0" smtClean="0">
                <a:latin typeface="+mn-lt"/>
              </a:rPr>
              <a:t>«Dati genetici</a:t>
            </a:r>
            <a:r>
              <a:rPr lang="it-IT" sz="1750" b="1" dirty="0">
                <a:latin typeface="+mn-lt"/>
              </a:rPr>
              <a:t>»: </a:t>
            </a:r>
            <a:r>
              <a:rPr lang="it-IT" sz="1750" dirty="0">
                <a:latin typeface="+mn-lt"/>
              </a:rPr>
              <a:t>i dati personali relativi alle caratteristiche genetiche ereditarie o acquisite di </a:t>
            </a:r>
            <a:r>
              <a:rPr lang="it-IT" sz="1750" dirty="0" smtClean="0">
                <a:latin typeface="+mn-lt"/>
              </a:rPr>
              <a:t>una persona </a:t>
            </a:r>
            <a:r>
              <a:rPr lang="it-IT" sz="1750" dirty="0">
                <a:latin typeface="+mn-lt"/>
              </a:rPr>
              <a:t>fisica che forniscono informazioni univoche sulla fisiologia o sulla salute di detta persona </a:t>
            </a:r>
            <a:r>
              <a:rPr lang="it-IT" sz="1750" dirty="0" smtClean="0">
                <a:latin typeface="+mn-lt"/>
              </a:rPr>
              <a:t>fisica, e </a:t>
            </a:r>
            <a:r>
              <a:rPr lang="it-IT" sz="1750" dirty="0">
                <a:latin typeface="+mn-lt"/>
              </a:rPr>
              <a:t>che risultano in particolare dall'analisi di un campione biologico della persona fisica in questione;</a:t>
            </a:r>
          </a:p>
          <a:p>
            <a:r>
              <a:rPr lang="it-IT" sz="1750" b="1" dirty="0" smtClean="0">
                <a:latin typeface="+mn-lt"/>
              </a:rPr>
              <a:t>«Dati biometrici</a:t>
            </a:r>
            <a:r>
              <a:rPr lang="it-IT" sz="1750" b="1" dirty="0">
                <a:latin typeface="+mn-lt"/>
              </a:rPr>
              <a:t>»: </a:t>
            </a:r>
            <a:r>
              <a:rPr lang="it-IT" sz="1750" dirty="0">
                <a:latin typeface="+mn-lt"/>
              </a:rPr>
              <a:t>i dati personali ottenuti da un trattamento tecnico specifico relativi </a:t>
            </a:r>
            <a:r>
              <a:rPr lang="it-IT" sz="1750" dirty="0" smtClean="0">
                <a:latin typeface="+mn-lt"/>
              </a:rPr>
              <a:t>alle caratteristiche </a:t>
            </a:r>
            <a:r>
              <a:rPr lang="it-IT" sz="1750" dirty="0">
                <a:latin typeface="+mn-lt"/>
              </a:rPr>
              <a:t>fisiche, fisiologiche o comportamentali di una persona fisica che ne consentono </a:t>
            </a:r>
            <a:r>
              <a:rPr lang="it-IT" sz="1750" dirty="0" smtClean="0">
                <a:latin typeface="+mn-lt"/>
              </a:rPr>
              <a:t>o confermano </a:t>
            </a:r>
            <a:r>
              <a:rPr lang="it-IT" sz="1750" dirty="0">
                <a:latin typeface="+mn-lt"/>
              </a:rPr>
              <a:t>l'identificazione univoca, quali l'immagine facciale o i dati dattiloscopici;</a:t>
            </a:r>
          </a:p>
          <a:p>
            <a:r>
              <a:rPr lang="it-IT" sz="1750" b="1" dirty="0" smtClean="0">
                <a:latin typeface="+mn-lt"/>
              </a:rPr>
              <a:t>«Dati relativi </a:t>
            </a:r>
            <a:r>
              <a:rPr lang="it-IT" sz="1750" b="1" dirty="0">
                <a:latin typeface="+mn-lt"/>
              </a:rPr>
              <a:t>alla salute»: </a:t>
            </a:r>
            <a:r>
              <a:rPr lang="it-IT" sz="1750" dirty="0">
                <a:latin typeface="+mn-lt"/>
              </a:rPr>
              <a:t>i dati personali attinenti alla salute fisica o mentale di una persona </a:t>
            </a:r>
            <a:r>
              <a:rPr lang="it-IT" sz="1750" dirty="0" smtClean="0">
                <a:latin typeface="+mn-lt"/>
              </a:rPr>
              <a:t>fisica, compresa </a:t>
            </a:r>
            <a:r>
              <a:rPr lang="it-IT" sz="1750" dirty="0">
                <a:latin typeface="+mn-lt"/>
              </a:rPr>
              <a:t>la prestazione di servizi di assistenza sanitaria, che rivelano informazioni relative al </a:t>
            </a:r>
            <a:r>
              <a:rPr lang="it-IT" sz="1750" dirty="0" smtClean="0">
                <a:latin typeface="+mn-lt"/>
              </a:rPr>
              <a:t>suo stato </a:t>
            </a:r>
            <a:r>
              <a:rPr lang="it-IT" sz="1750" dirty="0">
                <a:latin typeface="+mn-lt"/>
              </a:rPr>
              <a:t>di salute;</a:t>
            </a:r>
          </a:p>
          <a:p>
            <a:endParaRPr lang="it-IT" dirty="0" smtClean="0">
              <a:latin typeface="+mn-lt"/>
            </a:endParaRPr>
          </a:p>
          <a:p>
            <a:endParaRPr lang="it-IT" dirty="0">
              <a:latin typeface="+mn-lt"/>
            </a:endParaRPr>
          </a:p>
          <a:p>
            <a:endParaRPr lang="it-IT" dirty="0" smtClean="0">
              <a:latin typeface="+mn-lt"/>
            </a:endParaRPr>
          </a:p>
          <a:p>
            <a:endParaRPr lang="it-IT" dirty="0">
              <a:latin typeface="+mn-lt"/>
            </a:endParaRPr>
          </a:p>
          <a:p>
            <a:endParaRPr lang="it-IT" dirty="0">
              <a:latin typeface="+mn-lt"/>
            </a:endParaRPr>
          </a:p>
        </p:txBody>
      </p:sp>
    </p:spTree>
    <p:extLst>
      <p:ext uri="{BB962C8B-B14F-4D97-AF65-F5344CB8AC3E}">
        <p14:creationId xmlns:p14="http://schemas.microsoft.com/office/powerpoint/2010/main" val="219180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smtClean="0">
                <a:solidFill>
                  <a:srgbClr val="002060"/>
                </a:solidFill>
                <a:latin typeface="+mj-lt"/>
              </a:rPr>
              <a:t>DATI </a:t>
            </a:r>
            <a:r>
              <a:rPr lang="it-IT" b="0" u="none" dirty="0">
                <a:solidFill>
                  <a:srgbClr val="002060"/>
                </a:solidFill>
                <a:latin typeface="+mj-lt"/>
              </a:rPr>
              <a:t>RELATIVI A CONDANNE PENALI E REATI</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a:t>
            </a:r>
            <a:r>
              <a:rPr lang="da-DK" sz="2000" b="0" i="1" u="none" dirty="0" smtClean="0">
                <a:solidFill>
                  <a:srgbClr val="002060"/>
                </a:solidFill>
                <a:latin typeface="+mn-lt"/>
              </a:rPr>
              <a:t>10, </a:t>
            </a:r>
            <a:r>
              <a:rPr lang="da-DK" sz="2000" b="0" i="1" u="none" dirty="0">
                <a:solidFill>
                  <a:srgbClr val="002060"/>
                </a:solidFill>
                <a:latin typeface="+mn-lt"/>
              </a:rPr>
              <a:t>par. </a:t>
            </a:r>
            <a:r>
              <a:rPr lang="da-DK" sz="2000" b="0" i="1" u="none" dirty="0" smtClean="0">
                <a:solidFill>
                  <a:srgbClr val="002060"/>
                </a:solidFill>
                <a:latin typeface="+mn-lt"/>
              </a:rPr>
              <a:t>1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2423740"/>
          </a:xfrm>
        </p:spPr>
        <p:txBody>
          <a:bodyPr/>
          <a:lstStyle/>
          <a:p>
            <a:r>
              <a:rPr lang="it-IT" dirty="0">
                <a:latin typeface="+mn-lt"/>
              </a:rPr>
              <a:t>Il trattamento dei dati personali relativi alle condanne penali e ai reati o a</a:t>
            </a:r>
          </a:p>
          <a:p>
            <a:r>
              <a:rPr lang="it-IT" dirty="0">
                <a:latin typeface="+mn-lt"/>
              </a:rPr>
              <a:t>connesse misure di sicurezza deve avvenire soltanto sotto il controllo </a:t>
            </a:r>
            <a:r>
              <a:rPr lang="it-IT" dirty="0" smtClean="0">
                <a:latin typeface="+mn-lt"/>
              </a:rPr>
              <a:t>dell'autorità pubblica </a:t>
            </a:r>
            <a:r>
              <a:rPr lang="it-IT" dirty="0">
                <a:latin typeface="+mn-lt"/>
              </a:rPr>
              <a:t>o se il trattamento è autorizzato dal diritto dell'Unione o degli </a:t>
            </a:r>
            <a:r>
              <a:rPr lang="it-IT" dirty="0" smtClean="0">
                <a:latin typeface="+mn-lt"/>
              </a:rPr>
              <a:t>Stati membri </a:t>
            </a:r>
            <a:r>
              <a:rPr lang="it-IT" dirty="0">
                <a:latin typeface="+mn-lt"/>
              </a:rPr>
              <a:t>che preveda garanzie appropriate per i diritti e le libertà degli interessati</a:t>
            </a:r>
            <a:r>
              <a:rPr lang="it-IT" dirty="0" smtClean="0">
                <a:latin typeface="+mn-lt"/>
              </a:rPr>
              <a:t>.</a:t>
            </a:r>
          </a:p>
          <a:p>
            <a:endParaRPr lang="it-IT" sz="1000" dirty="0">
              <a:latin typeface="+mn-lt"/>
            </a:endParaRPr>
          </a:p>
          <a:p>
            <a:r>
              <a:rPr lang="it-IT" dirty="0">
                <a:latin typeface="+mn-lt"/>
              </a:rPr>
              <a:t>Un eventuale registro completo delle condanne penali deve essere tenuto </a:t>
            </a:r>
            <a:r>
              <a:rPr lang="it-IT" dirty="0" smtClean="0">
                <a:latin typeface="+mn-lt"/>
              </a:rPr>
              <a:t>soltanto sotto </a:t>
            </a:r>
            <a:r>
              <a:rPr lang="it-IT" dirty="0">
                <a:latin typeface="+mn-lt"/>
              </a:rPr>
              <a:t>il controllo dell'autorità </a:t>
            </a:r>
            <a:r>
              <a:rPr lang="it-IT" dirty="0" smtClean="0">
                <a:latin typeface="+mn-lt"/>
              </a:rPr>
              <a:t>pubblica.</a:t>
            </a:r>
            <a:endParaRPr lang="it-IT" dirty="0">
              <a:latin typeface="+mn-lt"/>
            </a:endParaRPr>
          </a:p>
        </p:txBody>
      </p:sp>
    </p:spTree>
    <p:extLst>
      <p:ext uri="{BB962C8B-B14F-4D97-AF65-F5344CB8AC3E}">
        <p14:creationId xmlns:p14="http://schemas.microsoft.com/office/powerpoint/2010/main" val="3907906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smtClean="0">
                <a:solidFill>
                  <a:srgbClr val="002060"/>
                </a:solidFill>
                <a:latin typeface="+mj-lt"/>
              </a:rPr>
              <a:t>MA COSA SI INTENDE PER TRATTAMENTO?</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a:t>
            </a:r>
            <a:r>
              <a:rPr lang="da-DK" sz="2000" b="0" i="1" u="none" dirty="0" smtClean="0">
                <a:solidFill>
                  <a:srgbClr val="002060"/>
                </a:solidFill>
                <a:latin typeface="+mn-lt"/>
              </a:rPr>
              <a:t>4, </a:t>
            </a:r>
            <a:r>
              <a:rPr lang="da-DK" sz="2000" b="0" i="1" u="none" dirty="0">
                <a:solidFill>
                  <a:srgbClr val="002060"/>
                </a:solidFill>
                <a:latin typeface="+mn-lt"/>
              </a:rPr>
              <a:t>par. </a:t>
            </a:r>
            <a:r>
              <a:rPr lang="da-DK" sz="2000" b="0" i="1" u="none" dirty="0" smtClean="0">
                <a:solidFill>
                  <a:srgbClr val="002060"/>
                </a:solidFill>
                <a:latin typeface="+mn-lt"/>
              </a:rPr>
              <a:t>1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2523768"/>
          </a:xfrm>
        </p:spPr>
        <p:txBody>
          <a:bodyPr/>
          <a:lstStyle/>
          <a:p>
            <a:r>
              <a:rPr lang="it-IT" dirty="0" smtClean="0">
                <a:latin typeface="+mn-lt"/>
              </a:rPr>
              <a:t>Con il termine «Trattamento» si indica qualsiasi </a:t>
            </a:r>
            <a:r>
              <a:rPr lang="it-IT" dirty="0">
                <a:latin typeface="+mn-lt"/>
              </a:rPr>
              <a:t>operazione o insieme di operazioni, compiute con o senza l'ausilio </a:t>
            </a:r>
            <a:r>
              <a:rPr lang="it-IT" dirty="0" smtClean="0">
                <a:latin typeface="+mn-lt"/>
              </a:rPr>
              <a:t>di processi </a:t>
            </a:r>
            <a:r>
              <a:rPr lang="it-IT" dirty="0">
                <a:latin typeface="+mn-lt"/>
              </a:rPr>
              <a:t>automatizzati e applicate a dati personali o insiemi di dati </a:t>
            </a:r>
            <a:r>
              <a:rPr lang="it-IT" dirty="0" smtClean="0">
                <a:latin typeface="+mn-lt"/>
              </a:rPr>
              <a:t>personali, come </a:t>
            </a:r>
            <a:r>
              <a:rPr lang="it-IT" dirty="0">
                <a:latin typeface="+mn-lt"/>
              </a:rPr>
              <a:t>la raccolta, la registrazione, l'organizzazione, la strutturazione, </a:t>
            </a:r>
            <a:r>
              <a:rPr lang="it-IT" dirty="0" smtClean="0">
                <a:latin typeface="+mn-lt"/>
              </a:rPr>
              <a:t>la conservazione</a:t>
            </a:r>
            <a:r>
              <a:rPr lang="it-IT" dirty="0">
                <a:latin typeface="+mn-lt"/>
              </a:rPr>
              <a:t>, l'adattamento o la modifica, l'estrazione, la consultazione, </a:t>
            </a:r>
            <a:r>
              <a:rPr lang="it-IT" dirty="0" smtClean="0">
                <a:latin typeface="+mn-lt"/>
              </a:rPr>
              <a:t>l'uso, la </a:t>
            </a:r>
            <a:r>
              <a:rPr lang="it-IT" dirty="0">
                <a:latin typeface="+mn-lt"/>
              </a:rPr>
              <a:t>comunicazione mediante trasmissione, diffusione o qualsiasi altra forma di</a:t>
            </a:r>
          </a:p>
          <a:p>
            <a:r>
              <a:rPr lang="it-IT" dirty="0">
                <a:latin typeface="+mn-lt"/>
              </a:rPr>
              <a:t>messa a disposizione, il raffronto o l'interconnessione, la limitazione, la</a:t>
            </a:r>
          </a:p>
          <a:p>
            <a:r>
              <a:rPr lang="it-IT" dirty="0">
                <a:latin typeface="+mn-lt"/>
              </a:rPr>
              <a:t>cancellazione o la </a:t>
            </a:r>
            <a:r>
              <a:rPr lang="it-IT" dirty="0" smtClean="0">
                <a:latin typeface="+mn-lt"/>
              </a:rPr>
              <a:t>distruzione,</a:t>
            </a:r>
            <a:endParaRPr lang="it-IT" dirty="0">
              <a:latin typeface="+mn-lt"/>
            </a:endParaRPr>
          </a:p>
        </p:txBody>
      </p:sp>
    </p:spTree>
    <p:extLst>
      <p:ext uri="{BB962C8B-B14F-4D97-AF65-F5344CB8AC3E}">
        <p14:creationId xmlns:p14="http://schemas.microsoft.com/office/powerpoint/2010/main" val="158123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717722"/>
            <a:ext cx="7834121" cy="677108"/>
          </a:xfrm>
        </p:spPr>
        <p:txBody>
          <a:bodyPr/>
          <a:lstStyle/>
          <a:p>
            <a:pPr algn="ctr"/>
            <a:r>
              <a:rPr lang="it-IT" sz="4400" b="1" dirty="0">
                <a:solidFill>
                  <a:srgbClr val="002060"/>
                </a:solidFill>
                <a:latin typeface="+mj-lt"/>
              </a:rPr>
              <a:t>I PRINCIPI DEL GDPR</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1693421"/>
            <a:ext cx="3581400" cy="357707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56554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889509"/>
          </a:xfrm>
        </p:spPr>
        <p:txBody>
          <a:bodyPr/>
          <a:lstStyle/>
          <a:p>
            <a:pPr algn="ctr"/>
            <a:r>
              <a:rPr lang="it-IT" b="0" u="none" dirty="0">
                <a:solidFill>
                  <a:srgbClr val="002060"/>
                </a:solidFill>
                <a:latin typeface="+mj-lt"/>
              </a:rPr>
              <a:t>PRINCIPI APPLICABILI AL </a:t>
            </a:r>
            <a:r>
              <a:rPr lang="it-IT" b="0" u="none" dirty="0" smtClean="0">
                <a:solidFill>
                  <a:srgbClr val="002060"/>
                </a:solidFill>
                <a:latin typeface="+mj-lt"/>
              </a:rPr>
              <a:t>TRATTAMENTO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Parte 1</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3516347"/>
          </a:xfrm>
        </p:spPr>
        <p:txBody>
          <a:bodyPr/>
          <a:lstStyle/>
          <a:p>
            <a:r>
              <a:rPr lang="it-IT" dirty="0">
                <a:latin typeface="+mn-lt"/>
              </a:rPr>
              <a:t>I dati personali </a:t>
            </a:r>
            <a:r>
              <a:rPr lang="it-IT" dirty="0" smtClean="0">
                <a:latin typeface="+mn-lt"/>
              </a:rPr>
              <a:t>sono:</a:t>
            </a:r>
          </a:p>
          <a:p>
            <a:endParaRPr lang="it-IT" sz="300" dirty="0">
              <a:latin typeface="+mn-lt"/>
            </a:endParaRPr>
          </a:p>
          <a:p>
            <a:pPr marL="342900" indent="-342900">
              <a:buFont typeface="Wingdings" panose="05000000000000000000" pitchFamily="2" charset="2"/>
              <a:buChar char="ü"/>
            </a:pPr>
            <a:r>
              <a:rPr lang="it-IT" dirty="0">
                <a:latin typeface="+mn-lt"/>
              </a:rPr>
              <a:t>trattati in modo lecito, corretto e trasparente nei confronti </a:t>
            </a:r>
            <a:r>
              <a:rPr lang="it-IT" dirty="0" smtClean="0">
                <a:latin typeface="+mn-lt"/>
              </a:rPr>
              <a:t>dell'interessato (</a:t>
            </a:r>
            <a:r>
              <a:rPr lang="it-IT" b="1" dirty="0">
                <a:solidFill>
                  <a:schemeClr val="bg2">
                    <a:lumMod val="25000"/>
                  </a:schemeClr>
                </a:solidFill>
                <a:latin typeface="+mn-lt"/>
              </a:rPr>
              <a:t>liceità, correttezza e trasparenza</a:t>
            </a:r>
            <a:r>
              <a:rPr lang="it-IT" dirty="0" smtClean="0">
                <a:latin typeface="+mn-lt"/>
              </a:rPr>
              <a:t>);</a:t>
            </a:r>
          </a:p>
          <a:p>
            <a:pPr marL="342900" indent="-342900">
              <a:buFont typeface="Wingdings" panose="05000000000000000000" pitchFamily="2" charset="2"/>
              <a:buChar char="ü"/>
            </a:pPr>
            <a:r>
              <a:rPr lang="it-IT" dirty="0" smtClean="0">
                <a:latin typeface="+mn-lt"/>
              </a:rPr>
              <a:t>raccolti </a:t>
            </a:r>
            <a:r>
              <a:rPr lang="it-IT" dirty="0">
                <a:latin typeface="+mn-lt"/>
              </a:rPr>
              <a:t>per finalità determinate, esplicite e legittime, e </a:t>
            </a:r>
            <a:r>
              <a:rPr lang="it-IT" dirty="0" smtClean="0">
                <a:latin typeface="+mn-lt"/>
              </a:rPr>
              <a:t>successivamente trattati </a:t>
            </a:r>
            <a:r>
              <a:rPr lang="it-IT" dirty="0">
                <a:latin typeface="+mn-lt"/>
              </a:rPr>
              <a:t>in modo che non sia incompatibile con tali finalità; un </a:t>
            </a:r>
            <a:r>
              <a:rPr lang="it-IT" dirty="0" smtClean="0">
                <a:latin typeface="+mn-lt"/>
              </a:rPr>
              <a:t>ulteriore trattamento </a:t>
            </a:r>
            <a:r>
              <a:rPr lang="it-IT" dirty="0">
                <a:latin typeface="+mn-lt"/>
              </a:rPr>
              <a:t>dei dati personali a fini di archiviazione nel pubblico interesse, </a:t>
            </a:r>
            <a:r>
              <a:rPr lang="it-IT" dirty="0" smtClean="0">
                <a:latin typeface="+mn-lt"/>
              </a:rPr>
              <a:t>di ricerca </a:t>
            </a:r>
            <a:r>
              <a:rPr lang="it-IT" dirty="0">
                <a:latin typeface="+mn-lt"/>
              </a:rPr>
              <a:t>scientifica o storica o a fini statistici non è considerato </a:t>
            </a:r>
            <a:r>
              <a:rPr lang="it-IT" dirty="0" smtClean="0">
                <a:latin typeface="+mn-lt"/>
              </a:rPr>
              <a:t>incompatibile con </a:t>
            </a:r>
            <a:r>
              <a:rPr lang="it-IT" dirty="0">
                <a:latin typeface="+mn-lt"/>
              </a:rPr>
              <a:t>le finalità iniziali (</a:t>
            </a:r>
            <a:r>
              <a:rPr lang="it-IT" b="1" dirty="0">
                <a:solidFill>
                  <a:schemeClr val="bg2">
                    <a:lumMod val="25000"/>
                  </a:schemeClr>
                </a:solidFill>
                <a:latin typeface="+mn-lt"/>
              </a:rPr>
              <a:t>limitazione della finalità</a:t>
            </a:r>
            <a:r>
              <a:rPr lang="it-IT" dirty="0" smtClean="0">
                <a:latin typeface="+mn-lt"/>
              </a:rPr>
              <a:t>);</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it-IT" dirty="0" smtClean="0">
                <a:latin typeface="+mn-lt"/>
              </a:rPr>
              <a:t>conservati in una forma che consenta l'identificazione degli interessati per un arco di tempo non superiore al conseguimento delle finalità per le quali sono trattati </a:t>
            </a:r>
            <a:r>
              <a:rPr lang="it-IT" dirty="0">
                <a:latin typeface="Garamond" panose="02020404030301010803"/>
              </a:rPr>
              <a:t>(</a:t>
            </a:r>
            <a:r>
              <a:rPr lang="it-IT" b="1" dirty="0">
                <a:solidFill>
                  <a:srgbClr val="EEECE1">
                    <a:lumMod val="25000"/>
                  </a:srgbClr>
                </a:solidFill>
                <a:latin typeface="Garamond" panose="02020404030301010803"/>
              </a:rPr>
              <a:t>limitazione </a:t>
            </a:r>
            <a:r>
              <a:rPr lang="it-IT" b="1" dirty="0" smtClean="0">
                <a:solidFill>
                  <a:srgbClr val="EEECE1">
                    <a:lumMod val="25000"/>
                  </a:srgbClr>
                </a:solidFill>
                <a:latin typeface="Garamond" panose="02020404030301010803"/>
              </a:rPr>
              <a:t>del periodo di conservazione</a:t>
            </a:r>
            <a:r>
              <a:rPr lang="it-IT" dirty="0" smtClean="0">
                <a:latin typeface="Garamond" panose="02020404030301010803"/>
              </a:rPr>
              <a:t>);</a:t>
            </a:r>
            <a:endParaRPr lang="it-IT" dirty="0">
              <a:latin typeface="Garamond" panose="02020404030301010803"/>
            </a:endParaRPr>
          </a:p>
        </p:txBody>
      </p:sp>
    </p:spTree>
    <p:extLst>
      <p:ext uri="{BB962C8B-B14F-4D97-AF65-F5344CB8AC3E}">
        <p14:creationId xmlns:p14="http://schemas.microsoft.com/office/powerpoint/2010/main" val="1610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a:solidFill>
                  <a:srgbClr val="002060"/>
                </a:solidFill>
                <a:latin typeface="+mj-lt"/>
              </a:rPr>
              <a:t>PRINCIPI APPLICABILI AL </a:t>
            </a:r>
            <a:r>
              <a:rPr lang="it-IT" b="0" u="none" dirty="0" smtClean="0">
                <a:solidFill>
                  <a:srgbClr val="002060"/>
                </a:solidFill>
                <a:latin typeface="+mj-lt"/>
              </a:rPr>
              <a:t>TRATTAMENTO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Parte 2</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919203"/>
            <a:ext cx="7834121" cy="3200876"/>
          </a:xfrm>
        </p:spPr>
        <p:txBody>
          <a:bodyPr/>
          <a:lstStyle/>
          <a:p>
            <a:r>
              <a:rPr lang="it-IT" dirty="0">
                <a:latin typeface="+mn-lt"/>
              </a:rPr>
              <a:t>I dati personali </a:t>
            </a:r>
            <a:r>
              <a:rPr lang="it-IT" dirty="0" smtClean="0">
                <a:latin typeface="+mn-lt"/>
              </a:rPr>
              <a:t>sono:</a:t>
            </a:r>
          </a:p>
          <a:p>
            <a:endParaRPr lang="it-IT" sz="300" dirty="0">
              <a:latin typeface="+mn-lt"/>
            </a:endParaRPr>
          </a:p>
          <a:p>
            <a:pPr marL="342900" indent="-342900">
              <a:buFont typeface="Wingdings" panose="05000000000000000000" pitchFamily="2" charset="2"/>
              <a:buChar char="ü"/>
            </a:pPr>
            <a:r>
              <a:rPr lang="it-IT" dirty="0">
                <a:latin typeface="+mn-lt"/>
              </a:rPr>
              <a:t>adeguati, pertinenti e limitati a quanto necessario rispetto alle finalità per </a:t>
            </a:r>
            <a:r>
              <a:rPr lang="it-IT" dirty="0" smtClean="0">
                <a:latin typeface="+mn-lt"/>
              </a:rPr>
              <a:t>le quali </a:t>
            </a:r>
            <a:r>
              <a:rPr lang="it-IT" dirty="0">
                <a:latin typeface="+mn-lt"/>
              </a:rPr>
              <a:t>sono trattati (</a:t>
            </a:r>
            <a:r>
              <a:rPr lang="it-IT" b="1" dirty="0">
                <a:solidFill>
                  <a:schemeClr val="bg2">
                    <a:lumMod val="25000"/>
                  </a:schemeClr>
                </a:solidFill>
                <a:latin typeface="+mn-lt"/>
              </a:rPr>
              <a:t>minimizzazione dei dati</a:t>
            </a:r>
            <a:r>
              <a:rPr lang="it-IT" dirty="0" smtClean="0">
                <a:latin typeface="+mn-lt"/>
              </a:rPr>
              <a:t>);</a:t>
            </a:r>
          </a:p>
          <a:p>
            <a:pPr marL="342900" indent="-342900">
              <a:buFont typeface="Wingdings" panose="05000000000000000000" pitchFamily="2" charset="2"/>
              <a:buChar char="ü"/>
            </a:pPr>
            <a:r>
              <a:rPr lang="it-IT" dirty="0" smtClean="0">
                <a:latin typeface="+mn-lt"/>
              </a:rPr>
              <a:t>esatti </a:t>
            </a:r>
            <a:r>
              <a:rPr lang="it-IT" dirty="0">
                <a:latin typeface="+mn-lt"/>
              </a:rPr>
              <a:t>e, se necessario, aggiornati; devono essere adottate tutte le </a:t>
            </a:r>
            <a:r>
              <a:rPr lang="it-IT" dirty="0" smtClean="0">
                <a:latin typeface="+mn-lt"/>
              </a:rPr>
              <a:t>misure ragionevoli </a:t>
            </a:r>
            <a:r>
              <a:rPr lang="it-IT" dirty="0">
                <a:latin typeface="+mn-lt"/>
              </a:rPr>
              <a:t>per cancellare o rettificare tempestivamente i dati inesatti </a:t>
            </a:r>
            <a:r>
              <a:rPr lang="it-IT" dirty="0" smtClean="0">
                <a:latin typeface="+mn-lt"/>
              </a:rPr>
              <a:t>rispetto alle </a:t>
            </a:r>
            <a:r>
              <a:rPr lang="it-IT" dirty="0">
                <a:latin typeface="+mn-lt"/>
              </a:rPr>
              <a:t>finalità per le quali sono trattati (</a:t>
            </a:r>
            <a:r>
              <a:rPr lang="it-IT" b="1" dirty="0">
                <a:solidFill>
                  <a:schemeClr val="bg2">
                    <a:lumMod val="25000"/>
                  </a:schemeClr>
                </a:solidFill>
                <a:latin typeface="+mn-lt"/>
              </a:rPr>
              <a:t>esattezza</a:t>
            </a:r>
            <a:r>
              <a:rPr lang="it-IT" dirty="0" smtClean="0">
                <a:latin typeface="+mn-lt"/>
              </a:rPr>
              <a:t>);</a:t>
            </a:r>
          </a:p>
          <a:p>
            <a:pPr marL="342900" indent="-342900">
              <a:buFont typeface="Wingdings" panose="05000000000000000000" pitchFamily="2" charset="2"/>
              <a:buChar char="ü"/>
            </a:pPr>
            <a:r>
              <a:rPr lang="it-IT" dirty="0" smtClean="0">
                <a:latin typeface="+mn-lt"/>
              </a:rPr>
              <a:t>trattati </a:t>
            </a:r>
            <a:r>
              <a:rPr lang="it-IT" dirty="0">
                <a:latin typeface="+mn-lt"/>
              </a:rPr>
              <a:t>in maniera da garantire un'adeguata sicurezza dei dati </a:t>
            </a:r>
            <a:r>
              <a:rPr lang="it-IT" dirty="0" smtClean="0">
                <a:latin typeface="+mn-lt"/>
              </a:rPr>
              <a:t>personali, compresa </a:t>
            </a:r>
            <a:r>
              <a:rPr lang="it-IT" dirty="0">
                <a:latin typeface="+mn-lt"/>
              </a:rPr>
              <a:t>la protezione, mediante misure tecniche e organizzative </a:t>
            </a:r>
            <a:r>
              <a:rPr lang="it-IT" dirty="0" smtClean="0">
                <a:latin typeface="+mn-lt"/>
              </a:rPr>
              <a:t>adeguate, da </a:t>
            </a:r>
            <a:r>
              <a:rPr lang="it-IT" dirty="0">
                <a:latin typeface="+mn-lt"/>
              </a:rPr>
              <a:t>trattamenti non autorizzati o illeciti e dalla perdita, dalla distruzione o </a:t>
            </a:r>
            <a:r>
              <a:rPr lang="it-IT" dirty="0" smtClean="0">
                <a:latin typeface="+mn-lt"/>
              </a:rPr>
              <a:t>dal danno </a:t>
            </a:r>
            <a:r>
              <a:rPr lang="it-IT" dirty="0">
                <a:latin typeface="+mn-lt"/>
              </a:rPr>
              <a:t>accidentali (</a:t>
            </a:r>
            <a:r>
              <a:rPr lang="it-IT" b="1" dirty="0">
                <a:solidFill>
                  <a:schemeClr val="bg2">
                    <a:lumMod val="25000"/>
                  </a:schemeClr>
                </a:solidFill>
                <a:latin typeface="+mn-lt"/>
              </a:rPr>
              <a:t>integrità e riservatezza</a:t>
            </a:r>
            <a:r>
              <a:rPr lang="it-IT" dirty="0">
                <a:latin typeface="+mn-lt"/>
              </a:rPr>
              <a:t>).</a:t>
            </a:r>
          </a:p>
        </p:txBody>
      </p:sp>
    </p:spTree>
    <p:extLst>
      <p:ext uri="{BB962C8B-B14F-4D97-AF65-F5344CB8AC3E}">
        <p14:creationId xmlns:p14="http://schemas.microsoft.com/office/powerpoint/2010/main" val="264780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7802" y="622300"/>
            <a:ext cx="7834121" cy="533400"/>
          </a:xfrm>
        </p:spPr>
        <p:txBody>
          <a:bodyPr/>
          <a:lstStyle/>
          <a:p>
            <a:pPr algn="ctr"/>
            <a:r>
              <a:rPr lang="it-IT" dirty="0" smtClean="0">
                <a:solidFill>
                  <a:schemeClr val="accent4">
                    <a:lumMod val="50000"/>
                  </a:schemeClr>
                </a:solidFill>
                <a:latin typeface="+mj-lt"/>
              </a:rPr>
              <a:t>Liceità e </a:t>
            </a:r>
            <a:r>
              <a:rPr lang="da-DK" sz="2000" dirty="0" smtClean="0">
                <a:solidFill>
                  <a:schemeClr val="accent4">
                    <a:lumMod val="50000"/>
                  </a:schemeClr>
                </a:solidFill>
                <a:latin typeface="+mj-lt"/>
              </a:rPr>
              <a:t>Basi </a:t>
            </a:r>
            <a:r>
              <a:rPr lang="da-DK" sz="2000" dirty="0">
                <a:solidFill>
                  <a:schemeClr val="accent4">
                    <a:lumMod val="50000"/>
                  </a:schemeClr>
                </a:solidFill>
                <a:latin typeface="+mj-lt"/>
              </a:rPr>
              <a:t>giuridiche del trattamento </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396132" y="1173351"/>
            <a:ext cx="7834121" cy="4478149"/>
          </a:xfrm>
        </p:spPr>
        <p:txBody>
          <a:bodyPr/>
          <a:lstStyle/>
          <a:p>
            <a:pPr algn="ctr"/>
            <a:r>
              <a:rPr lang="it-IT" sz="1800" b="1" dirty="0" smtClean="0">
                <a:latin typeface="+mn-lt"/>
              </a:rPr>
              <a:t>IL TRATTAMENTO È LECITO SOLO SE E NELLA MISURA IN CUI RICORRE ALMENO UNA DELLE SEGUENTI CONDIZIONI:</a:t>
            </a:r>
          </a:p>
          <a:p>
            <a:endParaRPr lang="it-IT" sz="300" dirty="0">
              <a:latin typeface="+mn-lt"/>
            </a:endParaRPr>
          </a:p>
          <a:p>
            <a:r>
              <a:rPr lang="it-IT" sz="1800" dirty="0">
                <a:latin typeface="+mn-lt"/>
              </a:rPr>
              <a:t>a) l'interessato </a:t>
            </a:r>
            <a:r>
              <a:rPr lang="it-IT" sz="1800" u="sng" dirty="0">
                <a:latin typeface="+mn-lt"/>
              </a:rPr>
              <a:t>ha espresso il consenso </a:t>
            </a:r>
            <a:r>
              <a:rPr lang="it-IT" sz="1800" dirty="0">
                <a:latin typeface="+mn-lt"/>
              </a:rPr>
              <a:t>al trattamento dei propri dati personali per una o più </a:t>
            </a:r>
            <a:r>
              <a:rPr lang="it-IT" sz="1800" dirty="0" smtClean="0">
                <a:latin typeface="+mn-lt"/>
              </a:rPr>
              <a:t>specifiche finalità</a:t>
            </a:r>
            <a:r>
              <a:rPr lang="it-IT" sz="1800" dirty="0">
                <a:latin typeface="+mn-lt"/>
              </a:rPr>
              <a:t>;</a:t>
            </a:r>
          </a:p>
          <a:p>
            <a:r>
              <a:rPr lang="it-IT" sz="1800" dirty="0">
                <a:latin typeface="+mn-lt"/>
              </a:rPr>
              <a:t>b) il trattamento è necessario all'esecuzione di un contratto di cui l'interessato è parte o all'esecuzione </a:t>
            </a:r>
            <a:r>
              <a:rPr lang="it-IT" sz="1800" dirty="0" smtClean="0">
                <a:latin typeface="+mn-lt"/>
              </a:rPr>
              <a:t>di misure </a:t>
            </a:r>
            <a:r>
              <a:rPr lang="it-IT" sz="1800" dirty="0">
                <a:latin typeface="+mn-lt"/>
              </a:rPr>
              <a:t>precontrattuali adottate su richiesta dello stesso;</a:t>
            </a:r>
          </a:p>
          <a:p>
            <a:r>
              <a:rPr lang="it-IT" sz="1800" dirty="0">
                <a:latin typeface="+mn-lt"/>
              </a:rPr>
              <a:t>c) il trattamento è necessario per adempiere un obbligo legale al quale è soggetto il </a:t>
            </a:r>
            <a:r>
              <a:rPr lang="it-IT" sz="1800" dirty="0" smtClean="0">
                <a:latin typeface="+mn-lt"/>
              </a:rPr>
              <a:t>Titolare del </a:t>
            </a:r>
            <a:r>
              <a:rPr lang="it-IT" sz="1800" dirty="0">
                <a:latin typeface="+mn-lt"/>
              </a:rPr>
              <a:t>trattamento;</a:t>
            </a:r>
          </a:p>
          <a:p>
            <a:r>
              <a:rPr lang="it-IT" sz="1800" dirty="0">
                <a:latin typeface="+mn-lt"/>
              </a:rPr>
              <a:t>d) il trattamento è necessario per la salvaguardia degli interessi vitali dell'interessato o di un'altra </a:t>
            </a:r>
            <a:r>
              <a:rPr lang="it-IT" sz="1800" dirty="0" smtClean="0">
                <a:latin typeface="+mn-lt"/>
              </a:rPr>
              <a:t>persona fisica</a:t>
            </a:r>
            <a:r>
              <a:rPr lang="it-IT" sz="1800" dirty="0">
                <a:latin typeface="+mn-lt"/>
              </a:rPr>
              <a:t>;</a:t>
            </a:r>
          </a:p>
          <a:p>
            <a:r>
              <a:rPr lang="it-IT" sz="1800" dirty="0">
                <a:latin typeface="+mn-lt"/>
              </a:rPr>
              <a:t>e) il trattamento è necessario per l'esecuzione di un compito di interesse pubblico o connesso all'esercizio </a:t>
            </a:r>
            <a:r>
              <a:rPr lang="it-IT" sz="1800" dirty="0" smtClean="0">
                <a:latin typeface="+mn-lt"/>
              </a:rPr>
              <a:t>di pubblici </a:t>
            </a:r>
            <a:r>
              <a:rPr lang="it-IT" sz="1800" dirty="0">
                <a:latin typeface="+mn-lt"/>
              </a:rPr>
              <a:t>poteri di cui è investito il </a:t>
            </a:r>
            <a:r>
              <a:rPr lang="it-IT" sz="1800" dirty="0" smtClean="0">
                <a:latin typeface="+mn-lt"/>
              </a:rPr>
              <a:t>Titolare del </a:t>
            </a:r>
            <a:r>
              <a:rPr lang="it-IT" sz="1800" dirty="0">
                <a:latin typeface="+mn-lt"/>
              </a:rPr>
              <a:t>trattamento;</a:t>
            </a:r>
          </a:p>
          <a:p>
            <a:r>
              <a:rPr lang="it-IT" sz="1800" dirty="0">
                <a:latin typeface="+mn-lt"/>
              </a:rPr>
              <a:t>f)il trattamento è necessario per il perseguimento del legittimo interesse del </a:t>
            </a:r>
            <a:r>
              <a:rPr lang="it-IT" sz="1800" dirty="0" smtClean="0">
                <a:latin typeface="+mn-lt"/>
              </a:rPr>
              <a:t>Titolare del </a:t>
            </a:r>
            <a:r>
              <a:rPr lang="it-IT" sz="1800" dirty="0">
                <a:latin typeface="+mn-lt"/>
              </a:rPr>
              <a:t>trattamento o di </a:t>
            </a:r>
            <a:r>
              <a:rPr lang="it-IT" sz="1800" dirty="0" smtClean="0">
                <a:latin typeface="+mn-lt"/>
              </a:rPr>
              <a:t>terzi, a </a:t>
            </a:r>
            <a:r>
              <a:rPr lang="it-IT" sz="1800" dirty="0">
                <a:latin typeface="+mn-lt"/>
              </a:rPr>
              <a:t>condizione che non prevalgano gli interessi o i diritti e le libertà fondamentali dell'interessato </a:t>
            </a:r>
            <a:r>
              <a:rPr lang="it-IT" sz="1800" dirty="0" smtClean="0">
                <a:latin typeface="+mn-lt"/>
              </a:rPr>
              <a:t>che richiedono </a:t>
            </a:r>
            <a:r>
              <a:rPr lang="it-IT" sz="1800" dirty="0">
                <a:latin typeface="+mn-lt"/>
              </a:rPr>
              <a:t>la protezione dei dati personali, in </a:t>
            </a:r>
            <a:r>
              <a:rPr lang="it-IT" sz="1800" dirty="0" smtClean="0">
                <a:latin typeface="+mn-lt"/>
              </a:rPr>
              <a:t> articolare </a:t>
            </a:r>
            <a:r>
              <a:rPr lang="it-IT" sz="1800" dirty="0">
                <a:latin typeface="+mn-lt"/>
              </a:rPr>
              <a:t>se l'interessato è un minore.</a:t>
            </a:r>
          </a:p>
        </p:txBody>
      </p:sp>
    </p:spTree>
    <p:extLst>
      <p:ext uri="{BB962C8B-B14F-4D97-AF65-F5344CB8AC3E}">
        <p14:creationId xmlns:p14="http://schemas.microsoft.com/office/powerpoint/2010/main" val="17525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7458"/>
            <a:ext cx="8636000" cy="0"/>
          </a:xfrm>
          <a:custGeom>
            <a:avLst/>
            <a:gdLst/>
            <a:ahLst/>
            <a:cxnLst/>
            <a:rect l="l" t="t" r="r" b="b"/>
            <a:pathLst>
              <a:path w="8636000">
                <a:moveTo>
                  <a:pt x="0" y="0"/>
                </a:moveTo>
                <a:lnTo>
                  <a:pt x="8635999" y="0"/>
                </a:lnTo>
              </a:path>
            </a:pathLst>
          </a:custGeom>
          <a:ln w="3175">
            <a:solidFill>
              <a:srgbClr val="DD5B25"/>
            </a:solidFill>
          </a:ln>
        </p:spPr>
        <p:txBody>
          <a:bodyPr wrap="square" lIns="0" tIns="0" rIns="0" bIns="0" rtlCol="0"/>
          <a:lstStyle/>
          <a:p>
            <a:endParaRPr/>
          </a:p>
        </p:txBody>
      </p:sp>
      <p:sp>
        <p:nvSpPr>
          <p:cNvPr id="3" name="object 3"/>
          <p:cNvSpPr/>
          <p:nvPr/>
        </p:nvSpPr>
        <p:spPr>
          <a:xfrm>
            <a:off x="0" y="44272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4" name="object 4"/>
          <p:cNvSpPr/>
          <p:nvPr/>
        </p:nvSpPr>
        <p:spPr>
          <a:xfrm>
            <a:off x="357378" y="68580"/>
            <a:ext cx="0" cy="925194"/>
          </a:xfrm>
          <a:custGeom>
            <a:avLst/>
            <a:gdLst/>
            <a:ahLst/>
            <a:cxnLst/>
            <a:rect l="l" t="t" r="r" b="b"/>
            <a:pathLst>
              <a:path h="925194">
                <a:moveTo>
                  <a:pt x="0" y="0"/>
                </a:moveTo>
                <a:lnTo>
                  <a:pt x="0" y="925068"/>
                </a:lnTo>
              </a:path>
            </a:pathLst>
          </a:custGeom>
          <a:ln w="3175">
            <a:solidFill>
              <a:srgbClr val="CCCCCC"/>
            </a:solidFill>
          </a:ln>
        </p:spPr>
        <p:txBody>
          <a:bodyPr wrap="square" lIns="0" tIns="0" rIns="0" bIns="0" rtlCol="0"/>
          <a:lstStyle/>
          <a:p>
            <a:endParaRPr/>
          </a:p>
        </p:txBody>
      </p:sp>
      <p:sp>
        <p:nvSpPr>
          <p:cNvPr id="5" name="object 5"/>
          <p:cNvSpPr/>
          <p:nvPr/>
        </p:nvSpPr>
        <p:spPr>
          <a:xfrm>
            <a:off x="7651750" y="231647"/>
            <a:ext cx="0" cy="90170"/>
          </a:xfrm>
          <a:custGeom>
            <a:avLst/>
            <a:gdLst/>
            <a:ahLst/>
            <a:cxnLst/>
            <a:rect l="l" t="t" r="r" b="b"/>
            <a:pathLst>
              <a:path h="90170">
                <a:moveTo>
                  <a:pt x="0" y="0"/>
                </a:moveTo>
                <a:lnTo>
                  <a:pt x="0" y="89916"/>
                </a:lnTo>
              </a:path>
            </a:pathLst>
          </a:custGeom>
          <a:ln w="12699">
            <a:solidFill>
              <a:srgbClr val="F2641F"/>
            </a:solidFill>
          </a:ln>
        </p:spPr>
        <p:txBody>
          <a:bodyPr wrap="square" lIns="0" tIns="0" rIns="0" bIns="0" rtlCol="0"/>
          <a:lstStyle/>
          <a:p>
            <a:endParaRPr/>
          </a:p>
        </p:txBody>
      </p:sp>
      <p:sp>
        <p:nvSpPr>
          <p:cNvPr id="6" name="object 6"/>
          <p:cNvSpPr/>
          <p:nvPr/>
        </p:nvSpPr>
        <p:spPr>
          <a:xfrm>
            <a:off x="7658100" y="231647"/>
            <a:ext cx="36830" cy="10795"/>
          </a:xfrm>
          <a:custGeom>
            <a:avLst/>
            <a:gdLst/>
            <a:ahLst/>
            <a:cxnLst/>
            <a:rect l="l" t="t" r="r" b="b"/>
            <a:pathLst>
              <a:path w="36829" h="10795">
                <a:moveTo>
                  <a:pt x="0" y="0"/>
                </a:moveTo>
                <a:lnTo>
                  <a:pt x="0" y="10668"/>
                </a:lnTo>
                <a:lnTo>
                  <a:pt x="36830" y="10668"/>
                </a:lnTo>
                <a:lnTo>
                  <a:pt x="36830" y="0"/>
                </a:lnTo>
                <a:lnTo>
                  <a:pt x="0" y="0"/>
                </a:lnTo>
                <a:close/>
              </a:path>
            </a:pathLst>
          </a:custGeom>
          <a:solidFill>
            <a:srgbClr val="F2641F"/>
          </a:solidFill>
        </p:spPr>
        <p:txBody>
          <a:bodyPr wrap="square" lIns="0" tIns="0" rIns="0" bIns="0" rtlCol="0"/>
          <a:lstStyle/>
          <a:p>
            <a:endParaRPr/>
          </a:p>
        </p:txBody>
      </p:sp>
      <p:sp>
        <p:nvSpPr>
          <p:cNvPr id="7" name="object 7"/>
          <p:cNvSpPr/>
          <p:nvPr/>
        </p:nvSpPr>
        <p:spPr>
          <a:xfrm>
            <a:off x="7658100" y="269747"/>
            <a:ext cx="33655" cy="10795"/>
          </a:xfrm>
          <a:custGeom>
            <a:avLst/>
            <a:gdLst/>
            <a:ahLst/>
            <a:cxnLst/>
            <a:rect l="l" t="t" r="r" b="b"/>
            <a:pathLst>
              <a:path w="33654" h="10795">
                <a:moveTo>
                  <a:pt x="33528" y="10668"/>
                </a:moveTo>
                <a:lnTo>
                  <a:pt x="33528" y="0"/>
                </a:lnTo>
                <a:lnTo>
                  <a:pt x="0" y="0"/>
                </a:lnTo>
                <a:lnTo>
                  <a:pt x="0" y="10668"/>
                </a:lnTo>
                <a:lnTo>
                  <a:pt x="33528" y="10668"/>
                </a:lnTo>
                <a:close/>
              </a:path>
            </a:pathLst>
          </a:custGeom>
          <a:solidFill>
            <a:srgbClr val="F2641F"/>
          </a:solidFill>
        </p:spPr>
        <p:txBody>
          <a:bodyPr wrap="square" lIns="0" tIns="0" rIns="0" bIns="0" rtlCol="0"/>
          <a:lstStyle/>
          <a:p>
            <a:endParaRPr/>
          </a:p>
        </p:txBody>
      </p:sp>
      <p:sp>
        <p:nvSpPr>
          <p:cNvPr id="8" name="object 8"/>
          <p:cNvSpPr/>
          <p:nvPr/>
        </p:nvSpPr>
        <p:spPr>
          <a:xfrm>
            <a:off x="7697723"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788"/>
                </a:lnTo>
                <a:lnTo>
                  <a:pt x="45339" y="60007"/>
                </a:lnTo>
                <a:lnTo>
                  <a:pt x="49244" y="48887"/>
                </a:lnTo>
                <a:lnTo>
                  <a:pt x="50292" y="35052"/>
                </a:lnTo>
                <a:close/>
              </a:path>
              <a:path w="50800" h="70485">
                <a:moveTo>
                  <a:pt x="38100" y="66788"/>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7433" y="67413"/>
                </a:lnTo>
                <a:lnTo>
                  <a:pt x="38100" y="66788"/>
                </a:lnTo>
                <a:close/>
              </a:path>
            </a:pathLst>
          </a:custGeom>
          <a:solidFill>
            <a:srgbClr val="F2641F"/>
          </a:solidFill>
        </p:spPr>
        <p:txBody>
          <a:bodyPr wrap="square" lIns="0" tIns="0" rIns="0" bIns="0" rtlCol="0"/>
          <a:lstStyle/>
          <a:p>
            <a:endParaRPr/>
          </a:p>
        </p:txBody>
      </p:sp>
      <p:sp>
        <p:nvSpPr>
          <p:cNvPr id="9" name="object 9"/>
          <p:cNvSpPr/>
          <p:nvPr/>
        </p:nvSpPr>
        <p:spPr>
          <a:xfrm>
            <a:off x="7758684" y="252984"/>
            <a:ext cx="32384" cy="68580"/>
          </a:xfrm>
          <a:custGeom>
            <a:avLst/>
            <a:gdLst/>
            <a:ahLst/>
            <a:cxnLst/>
            <a:rect l="l" t="t" r="r" b="b"/>
            <a:pathLst>
              <a:path w="32384" h="68579">
                <a:moveTo>
                  <a:pt x="10668" y="68580"/>
                </a:moveTo>
                <a:lnTo>
                  <a:pt x="10668" y="1524"/>
                </a:lnTo>
                <a:lnTo>
                  <a:pt x="0" y="1524"/>
                </a:lnTo>
                <a:lnTo>
                  <a:pt x="0" y="68580"/>
                </a:lnTo>
                <a:lnTo>
                  <a:pt x="10668" y="68580"/>
                </a:lnTo>
                <a:close/>
              </a:path>
              <a:path w="32384" h="68579">
                <a:moveTo>
                  <a:pt x="32004" y="10668"/>
                </a:moveTo>
                <a:lnTo>
                  <a:pt x="32004" y="0"/>
                </a:lnTo>
                <a:lnTo>
                  <a:pt x="18288" y="0"/>
                </a:lnTo>
                <a:lnTo>
                  <a:pt x="15240" y="4572"/>
                </a:lnTo>
                <a:lnTo>
                  <a:pt x="12192" y="12192"/>
                </a:lnTo>
                <a:lnTo>
                  <a:pt x="10668" y="12192"/>
                </a:lnTo>
                <a:lnTo>
                  <a:pt x="10668" y="15240"/>
                </a:lnTo>
                <a:lnTo>
                  <a:pt x="19812" y="10668"/>
                </a:lnTo>
                <a:lnTo>
                  <a:pt x="32004" y="10668"/>
                </a:lnTo>
                <a:close/>
              </a:path>
            </a:pathLst>
          </a:custGeom>
          <a:solidFill>
            <a:srgbClr val="F2641F"/>
          </a:solidFill>
        </p:spPr>
        <p:txBody>
          <a:bodyPr wrap="square" lIns="0" tIns="0" rIns="0" bIns="0" rtlCol="0"/>
          <a:lstStyle/>
          <a:p>
            <a:endParaRPr/>
          </a:p>
        </p:txBody>
      </p:sp>
      <p:sp>
        <p:nvSpPr>
          <p:cNvPr id="10" name="object 10"/>
          <p:cNvSpPr/>
          <p:nvPr/>
        </p:nvSpPr>
        <p:spPr>
          <a:xfrm>
            <a:off x="7798308" y="252984"/>
            <a:ext cx="78105" cy="68580"/>
          </a:xfrm>
          <a:custGeom>
            <a:avLst/>
            <a:gdLst/>
            <a:ahLst/>
            <a:cxnLst/>
            <a:rect l="l" t="t" r="r" b="b"/>
            <a:pathLst>
              <a:path w="78104" h="68579">
                <a:moveTo>
                  <a:pt x="10668" y="68580"/>
                </a:moveTo>
                <a:lnTo>
                  <a:pt x="10668" y="1524"/>
                </a:lnTo>
                <a:lnTo>
                  <a:pt x="0" y="1524"/>
                </a:lnTo>
                <a:lnTo>
                  <a:pt x="0" y="68580"/>
                </a:lnTo>
                <a:lnTo>
                  <a:pt x="10668" y="68580"/>
                </a:lnTo>
                <a:close/>
              </a:path>
              <a:path w="78104" h="68579">
                <a:moveTo>
                  <a:pt x="77724" y="68580"/>
                </a:moveTo>
                <a:lnTo>
                  <a:pt x="77724" y="21336"/>
                </a:lnTo>
                <a:lnTo>
                  <a:pt x="77438" y="14787"/>
                </a:lnTo>
                <a:lnTo>
                  <a:pt x="75438" y="7810"/>
                </a:lnTo>
                <a:lnTo>
                  <a:pt x="70008" y="2262"/>
                </a:lnTo>
                <a:lnTo>
                  <a:pt x="59436" y="0"/>
                </a:lnTo>
                <a:lnTo>
                  <a:pt x="51816" y="0"/>
                </a:lnTo>
                <a:lnTo>
                  <a:pt x="45720" y="4572"/>
                </a:lnTo>
                <a:lnTo>
                  <a:pt x="42672" y="10668"/>
                </a:lnTo>
                <a:lnTo>
                  <a:pt x="41148" y="3048"/>
                </a:lnTo>
                <a:lnTo>
                  <a:pt x="36576" y="0"/>
                </a:lnTo>
                <a:lnTo>
                  <a:pt x="21336" y="0"/>
                </a:lnTo>
                <a:lnTo>
                  <a:pt x="13716" y="3048"/>
                </a:lnTo>
                <a:lnTo>
                  <a:pt x="10668" y="9144"/>
                </a:lnTo>
                <a:lnTo>
                  <a:pt x="10668" y="12192"/>
                </a:lnTo>
                <a:lnTo>
                  <a:pt x="19812" y="9144"/>
                </a:lnTo>
                <a:lnTo>
                  <a:pt x="33528" y="9144"/>
                </a:lnTo>
                <a:lnTo>
                  <a:pt x="33528" y="68580"/>
                </a:lnTo>
                <a:lnTo>
                  <a:pt x="44196" y="68580"/>
                </a:lnTo>
                <a:lnTo>
                  <a:pt x="44196" y="12192"/>
                </a:lnTo>
                <a:lnTo>
                  <a:pt x="51816" y="9144"/>
                </a:lnTo>
                <a:lnTo>
                  <a:pt x="67056" y="9144"/>
                </a:lnTo>
                <a:lnTo>
                  <a:pt x="67056" y="68580"/>
                </a:lnTo>
                <a:lnTo>
                  <a:pt x="77724" y="68580"/>
                </a:lnTo>
                <a:close/>
              </a:path>
            </a:pathLst>
          </a:custGeom>
          <a:solidFill>
            <a:srgbClr val="F2641F"/>
          </a:solidFill>
        </p:spPr>
        <p:txBody>
          <a:bodyPr wrap="square" lIns="0" tIns="0" rIns="0" bIns="0" rtlCol="0"/>
          <a:lstStyle/>
          <a:p>
            <a:endParaRPr/>
          </a:p>
        </p:txBody>
      </p:sp>
      <p:sp>
        <p:nvSpPr>
          <p:cNvPr id="11" name="object 11"/>
          <p:cNvSpPr/>
          <p:nvPr/>
        </p:nvSpPr>
        <p:spPr>
          <a:xfrm>
            <a:off x="7888223" y="252984"/>
            <a:ext cx="52069" cy="70485"/>
          </a:xfrm>
          <a:custGeom>
            <a:avLst/>
            <a:gdLst/>
            <a:ahLst/>
            <a:cxnLst/>
            <a:rect l="l" t="t" r="r" b="b"/>
            <a:pathLst>
              <a:path w="52070" h="70485">
                <a:moveTo>
                  <a:pt x="36576" y="60960"/>
                </a:moveTo>
                <a:lnTo>
                  <a:pt x="36576" y="25908"/>
                </a:lnTo>
                <a:lnTo>
                  <a:pt x="27432" y="27432"/>
                </a:lnTo>
                <a:lnTo>
                  <a:pt x="4572" y="35052"/>
                </a:lnTo>
                <a:lnTo>
                  <a:pt x="0" y="41148"/>
                </a:lnTo>
                <a:lnTo>
                  <a:pt x="0" y="50292"/>
                </a:lnTo>
                <a:lnTo>
                  <a:pt x="1166" y="58531"/>
                </a:lnTo>
                <a:lnTo>
                  <a:pt x="4762" y="64770"/>
                </a:lnTo>
                <a:lnTo>
                  <a:pt x="10929" y="68722"/>
                </a:lnTo>
                <a:lnTo>
                  <a:pt x="12192" y="68919"/>
                </a:lnTo>
                <a:lnTo>
                  <a:pt x="12192" y="44196"/>
                </a:lnTo>
                <a:lnTo>
                  <a:pt x="16764" y="39624"/>
                </a:lnTo>
                <a:lnTo>
                  <a:pt x="21336" y="36576"/>
                </a:lnTo>
                <a:lnTo>
                  <a:pt x="32004" y="36576"/>
                </a:lnTo>
                <a:lnTo>
                  <a:pt x="35052" y="32004"/>
                </a:lnTo>
                <a:lnTo>
                  <a:pt x="35052" y="62992"/>
                </a:lnTo>
                <a:lnTo>
                  <a:pt x="36576" y="60960"/>
                </a:lnTo>
                <a:close/>
              </a:path>
              <a:path w="52070" h="70485">
                <a:moveTo>
                  <a:pt x="51816" y="68580"/>
                </a:moveTo>
                <a:lnTo>
                  <a:pt x="51816" y="62484"/>
                </a:lnTo>
                <a:lnTo>
                  <a:pt x="47244" y="62484"/>
                </a:lnTo>
                <a:lnTo>
                  <a:pt x="47244" y="19812"/>
                </a:lnTo>
                <a:lnTo>
                  <a:pt x="46910" y="13501"/>
                </a:lnTo>
                <a:lnTo>
                  <a:pt x="44577" y="7048"/>
                </a:lnTo>
                <a:lnTo>
                  <a:pt x="38242" y="2024"/>
                </a:lnTo>
                <a:lnTo>
                  <a:pt x="25908" y="0"/>
                </a:lnTo>
                <a:lnTo>
                  <a:pt x="15025" y="1190"/>
                </a:lnTo>
                <a:lnTo>
                  <a:pt x="7429" y="4953"/>
                </a:lnTo>
                <a:lnTo>
                  <a:pt x="2976" y="11572"/>
                </a:lnTo>
                <a:lnTo>
                  <a:pt x="1524" y="21336"/>
                </a:lnTo>
                <a:lnTo>
                  <a:pt x="12192" y="21336"/>
                </a:lnTo>
                <a:lnTo>
                  <a:pt x="12192" y="7620"/>
                </a:lnTo>
                <a:lnTo>
                  <a:pt x="32004" y="7620"/>
                </a:lnTo>
                <a:lnTo>
                  <a:pt x="36576" y="12192"/>
                </a:lnTo>
                <a:lnTo>
                  <a:pt x="36576" y="70104"/>
                </a:lnTo>
                <a:lnTo>
                  <a:pt x="48768" y="70104"/>
                </a:lnTo>
                <a:lnTo>
                  <a:pt x="51816" y="68580"/>
                </a:lnTo>
                <a:close/>
              </a:path>
              <a:path w="52070" h="70485">
                <a:moveTo>
                  <a:pt x="35052" y="62992"/>
                </a:moveTo>
                <a:lnTo>
                  <a:pt x="35052" y="56388"/>
                </a:lnTo>
                <a:lnTo>
                  <a:pt x="28956" y="62484"/>
                </a:lnTo>
                <a:lnTo>
                  <a:pt x="13716" y="62484"/>
                </a:lnTo>
                <a:lnTo>
                  <a:pt x="12192" y="57912"/>
                </a:lnTo>
                <a:lnTo>
                  <a:pt x="12192" y="68919"/>
                </a:lnTo>
                <a:lnTo>
                  <a:pt x="19812" y="70104"/>
                </a:lnTo>
                <a:lnTo>
                  <a:pt x="25908" y="70104"/>
                </a:lnTo>
                <a:lnTo>
                  <a:pt x="32004" y="67056"/>
                </a:lnTo>
                <a:lnTo>
                  <a:pt x="35052" y="62992"/>
                </a:lnTo>
                <a:close/>
              </a:path>
            </a:pathLst>
          </a:custGeom>
          <a:solidFill>
            <a:srgbClr val="F2641F"/>
          </a:solidFill>
        </p:spPr>
        <p:txBody>
          <a:bodyPr wrap="square" lIns="0" tIns="0" rIns="0" bIns="0" rtlCol="0"/>
          <a:lstStyle/>
          <a:p>
            <a:endParaRPr/>
          </a:p>
        </p:txBody>
      </p:sp>
      <p:sp>
        <p:nvSpPr>
          <p:cNvPr id="12" name="object 12"/>
          <p:cNvSpPr/>
          <p:nvPr/>
        </p:nvSpPr>
        <p:spPr>
          <a:xfrm>
            <a:off x="7946135" y="254508"/>
            <a:ext cx="44450" cy="67310"/>
          </a:xfrm>
          <a:custGeom>
            <a:avLst/>
            <a:gdLst/>
            <a:ahLst/>
            <a:cxnLst/>
            <a:rect l="l" t="t" r="r" b="b"/>
            <a:pathLst>
              <a:path w="44450" h="67310">
                <a:moveTo>
                  <a:pt x="32004" y="27722"/>
                </a:moveTo>
                <a:lnTo>
                  <a:pt x="32004" y="9144"/>
                </a:lnTo>
                <a:lnTo>
                  <a:pt x="0" y="59436"/>
                </a:lnTo>
                <a:lnTo>
                  <a:pt x="0" y="67056"/>
                </a:lnTo>
                <a:lnTo>
                  <a:pt x="12192" y="67056"/>
                </a:lnTo>
                <a:lnTo>
                  <a:pt x="12192" y="57912"/>
                </a:lnTo>
                <a:lnTo>
                  <a:pt x="32004" y="27722"/>
                </a:lnTo>
                <a:close/>
              </a:path>
              <a:path w="44450" h="67310">
                <a:moveTo>
                  <a:pt x="44196" y="9144"/>
                </a:moveTo>
                <a:lnTo>
                  <a:pt x="44196" y="0"/>
                </a:lnTo>
                <a:lnTo>
                  <a:pt x="1524" y="0"/>
                </a:lnTo>
                <a:lnTo>
                  <a:pt x="1524" y="9144"/>
                </a:lnTo>
                <a:lnTo>
                  <a:pt x="32004" y="9144"/>
                </a:lnTo>
                <a:lnTo>
                  <a:pt x="32004" y="27722"/>
                </a:lnTo>
                <a:lnTo>
                  <a:pt x="44196" y="9144"/>
                </a:lnTo>
                <a:close/>
              </a:path>
              <a:path w="44450" h="67310">
                <a:moveTo>
                  <a:pt x="42672" y="67056"/>
                </a:moveTo>
                <a:lnTo>
                  <a:pt x="42672" y="57912"/>
                </a:lnTo>
                <a:lnTo>
                  <a:pt x="12192" y="57912"/>
                </a:lnTo>
                <a:lnTo>
                  <a:pt x="12192" y="67056"/>
                </a:lnTo>
                <a:lnTo>
                  <a:pt x="42672" y="67056"/>
                </a:lnTo>
                <a:close/>
              </a:path>
            </a:pathLst>
          </a:custGeom>
          <a:solidFill>
            <a:srgbClr val="F2641F"/>
          </a:solidFill>
        </p:spPr>
        <p:txBody>
          <a:bodyPr wrap="square" lIns="0" tIns="0" rIns="0" bIns="0" rtlCol="0"/>
          <a:lstStyle/>
          <a:p>
            <a:endParaRPr/>
          </a:p>
        </p:txBody>
      </p:sp>
      <p:sp>
        <p:nvSpPr>
          <p:cNvPr id="13" name="object 13"/>
          <p:cNvSpPr/>
          <p:nvPr/>
        </p:nvSpPr>
        <p:spPr>
          <a:xfrm>
            <a:off x="8001000" y="254508"/>
            <a:ext cx="10795" cy="67310"/>
          </a:xfrm>
          <a:custGeom>
            <a:avLst/>
            <a:gdLst/>
            <a:ahLst/>
            <a:cxnLst/>
            <a:rect l="l" t="t" r="r" b="b"/>
            <a:pathLst>
              <a:path w="10795" h="67310">
                <a:moveTo>
                  <a:pt x="10668" y="67056"/>
                </a:moveTo>
                <a:lnTo>
                  <a:pt x="10668" y="0"/>
                </a:lnTo>
                <a:lnTo>
                  <a:pt x="0" y="0"/>
                </a:lnTo>
                <a:lnTo>
                  <a:pt x="0" y="67056"/>
                </a:lnTo>
                <a:lnTo>
                  <a:pt x="10668" y="67056"/>
                </a:lnTo>
                <a:close/>
              </a:path>
            </a:pathLst>
          </a:custGeom>
          <a:solidFill>
            <a:srgbClr val="F2641F"/>
          </a:solidFill>
        </p:spPr>
        <p:txBody>
          <a:bodyPr wrap="square" lIns="0" tIns="0" rIns="0" bIns="0" rtlCol="0"/>
          <a:lstStyle/>
          <a:p>
            <a:endParaRPr/>
          </a:p>
        </p:txBody>
      </p:sp>
      <p:sp>
        <p:nvSpPr>
          <p:cNvPr id="14" name="object 14"/>
          <p:cNvSpPr/>
          <p:nvPr/>
        </p:nvSpPr>
        <p:spPr>
          <a:xfrm>
            <a:off x="8023860"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197"/>
                </a:lnTo>
                <a:lnTo>
                  <a:pt x="44767" y="60007"/>
                </a:lnTo>
                <a:lnTo>
                  <a:pt x="49029" y="48887"/>
                </a:lnTo>
                <a:lnTo>
                  <a:pt x="50292" y="35052"/>
                </a:lnTo>
                <a:close/>
              </a:path>
              <a:path w="50800" h="70485">
                <a:moveTo>
                  <a:pt x="38100" y="66197"/>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6790" y="67413"/>
                </a:lnTo>
                <a:lnTo>
                  <a:pt x="38100" y="66197"/>
                </a:lnTo>
                <a:close/>
              </a:path>
            </a:pathLst>
          </a:custGeom>
          <a:solidFill>
            <a:srgbClr val="F2641F"/>
          </a:solidFill>
        </p:spPr>
        <p:txBody>
          <a:bodyPr wrap="square" lIns="0" tIns="0" rIns="0" bIns="0" rtlCol="0"/>
          <a:lstStyle/>
          <a:p>
            <a:endParaRPr/>
          </a:p>
        </p:txBody>
      </p:sp>
      <p:sp>
        <p:nvSpPr>
          <p:cNvPr id="15" name="object 15"/>
          <p:cNvSpPr/>
          <p:nvPr/>
        </p:nvSpPr>
        <p:spPr>
          <a:xfrm>
            <a:off x="8084820" y="252984"/>
            <a:ext cx="45720" cy="68580"/>
          </a:xfrm>
          <a:custGeom>
            <a:avLst/>
            <a:gdLst/>
            <a:ahLst/>
            <a:cxnLst/>
            <a:rect l="l" t="t" r="r" b="b"/>
            <a:pathLst>
              <a:path w="45720" h="68579">
                <a:moveTo>
                  <a:pt x="10668" y="68580"/>
                </a:moveTo>
                <a:lnTo>
                  <a:pt x="10668" y="1524"/>
                </a:lnTo>
                <a:lnTo>
                  <a:pt x="0" y="1524"/>
                </a:lnTo>
                <a:lnTo>
                  <a:pt x="0" y="68580"/>
                </a:lnTo>
                <a:lnTo>
                  <a:pt x="10668" y="68580"/>
                </a:lnTo>
                <a:close/>
              </a:path>
              <a:path w="45720" h="68579">
                <a:moveTo>
                  <a:pt x="45720" y="68580"/>
                </a:moveTo>
                <a:lnTo>
                  <a:pt x="45720" y="21336"/>
                </a:lnTo>
                <a:lnTo>
                  <a:pt x="45434" y="14787"/>
                </a:lnTo>
                <a:lnTo>
                  <a:pt x="43434" y="7810"/>
                </a:lnTo>
                <a:lnTo>
                  <a:pt x="38004" y="2262"/>
                </a:lnTo>
                <a:lnTo>
                  <a:pt x="27432" y="0"/>
                </a:lnTo>
                <a:lnTo>
                  <a:pt x="21336" y="0"/>
                </a:lnTo>
                <a:lnTo>
                  <a:pt x="13716" y="3048"/>
                </a:lnTo>
                <a:lnTo>
                  <a:pt x="10668" y="9144"/>
                </a:lnTo>
                <a:lnTo>
                  <a:pt x="10668" y="12192"/>
                </a:lnTo>
                <a:lnTo>
                  <a:pt x="18288" y="9144"/>
                </a:lnTo>
                <a:lnTo>
                  <a:pt x="35052" y="9144"/>
                </a:lnTo>
                <a:lnTo>
                  <a:pt x="35052" y="68580"/>
                </a:lnTo>
                <a:lnTo>
                  <a:pt x="45720" y="68580"/>
                </a:lnTo>
                <a:close/>
              </a:path>
            </a:pathLst>
          </a:custGeom>
          <a:solidFill>
            <a:srgbClr val="F2641F"/>
          </a:solidFill>
        </p:spPr>
        <p:txBody>
          <a:bodyPr wrap="square" lIns="0" tIns="0" rIns="0" bIns="0" rtlCol="0"/>
          <a:lstStyle/>
          <a:p>
            <a:endParaRPr/>
          </a:p>
        </p:txBody>
      </p:sp>
      <p:sp>
        <p:nvSpPr>
          <p:cNvPr id="16" name="object 16"/>
          <p:cNvSpPr/>
          <p:nvPr/>
        </p:nvSpPr>
        <p:spPr>
          <a:xfrm>
            <a:off x="8142732" y="252984"/>
            <a:ext cx="48895" cy="70485"/>
          </a:xfrm>
          <a:custGeom>
            <a:avLst/>
            <a:gdLst/>
            <a:ahLst/>
            <a:cxnLst/>
            <a:rect l="l" t="t" r="r" b="b"/>
            <a:pathLst>
              <a:path w="48895" h="70485">
                <a:moveTo>
                  <a:pt x="48768" y="36576"/>
                </a:moveTo>
                <a:lnTo>
                  <a:pt x="48768" y="32004"/>
                </a:lnTo>
                <a:lnTo>
                  <a:pt x="47958" y="21216"/>
                </a:lnTo>
                <a:lnTo>
                  <a:pt x="44577" y="10858"/>
                </a:lnTo>
                <a:lnTo>
                  <a:pt x="37195" y="3071"/>
                </a:lnTo>
                <a:lnTo>
                  <a:pt x="24384" y="0"/>
                </a:lnTo>
                <a:lnTo>
                  <a:pt x="11572" y="3357"/>
                </a:lnTo>
                <a:lnTo>
                  <a:pt x="4191" y="12001"/>
                </a:lnTo>
                <a:lnTo>
                  <a:pt x="809" y="23788"/>
                </a:lnTo>
                <a:lnTo>
                  <a:pt x="0" y="36576"/>
                </a:lnTo>
                <a:lnTo>
                  <a:pt x="1452" y="51458"/>
                </a:lnTo>
                <a:lnTo>
                  <a:pt x="5905" y="61912"/>
                </a:lnTo>
                <a:lnTo>
                  <a:pt x="12192" y="67016"/>
                </a:lnTo>
                <a:lnTo>
                  <a:pt x="12192" y="21336"/>
                </a:lnTo>
                <a:lnTo>
                  <a:pt x="13716" y="7620"/>
                </a:lnTo>
                <a:lnTo>
                  <a:pt x="35052" y="7620"/>
                </a:lnTo>
                <a:lnTo>
                  <a:pt x="36576" y="16764"/>
                </a:lnTo>
                <a:lnTo>
                  <a:pt x="36576" y="36576"/>
                </a:lnTo>
                <a:lnTo>
                  <a:pt x="48768" y="36576"/>
                </a:lnTo>
                <a:close/>
              </a:path>
              <a:path w="48895" h="70485">
                <a:moveTo>
                  <a:pt x="36576" y="36576"/>
                </a:moveTo>
                <a:lnTo>
                  <a:pt x="36576" y="27432"/>
                </a:lnTo>
                <a:lnTo>
                  <a:pt x="12192" y="27432"/>
                </a:lnTo>
                <a:lnTo>
                  <a:pt x="12192" y="36576"/>
                </a:lnTo>
                <a:lnTo>
                  <a:pt x="36576" y="36576"/>
                </a:lnTo>
                <a:close/>
              </a:path>
              <a:path w="48895" h="70485">
                <a:moveTo>
                  <a:pt x="47244" y="47244"/>
                </a:moveTo>
                <a:lnTo>
                  <a:pt x="36576" y="47244"/>
                </a:lnTo>
                <a:lnTo>
                  <a:pt x="36576" y="51816"/>
                </a:lnTo>
                <a:lnTo>
                  <a:pt x="35052" y="62484"/>
                </a:lnTo>
                <a:lnTo>
                  <a:pt x="24384" y="62484"/>
                </a:lnTo>
                <a:lnTo>
                  <a:pt x="17335" y="59936"/>
                </a:lnTo>
                <a:lnTo>
                  <a:pt x="13716" y="53530"/>
                </a:lnTo>
                <a:lnTo>
                  <a:pt x="12382" y="45124"/>
                </a:lnTo>
                <a:lnTo>
                  <a:pt x="12192" y="36576"/>
                </a:lnTo>
                <a:lnTo>
                  <a:pt x="12192" y="67016"/>
                </a:lnTo>
                <a:lnTo>
                  <a:pt x="13501" y="68079"/>
                </a:lnTo>
                <a:lnTo>
                  <a:pt x="24384" y="70104"/>
                </a:lnTo>
                <a:lnTo>
                  <a:pt x="36314" y="67389"/>
                </a:lnTo>
                <a:lnTo>
                  <a:pt x="43243" y="60960"/>
                </a:lnTo>
                <a:lnTo>
                  <a:pt x="46458" y="53387"/>
                </a:lnTo>
                <a:lnTo>
                  <a:pt x="47244" y="47244"/>
                </a:lnTo>
                <a:close/>
              </a:path>
            </a:pathLst>
          </a:custGeom>
          <a:solidFill>
            <a:srgbClr val="F2641F"/>
          </a:solidFill>
        </p:spPr>
        <p:txBody>
          <a:bodyPr wrap="square" lIns="0" tIns="0" rIns="0" bIns="0" rtlCol="0"/>
          <a:lstStyle/>
          <a:p>
            <a:endParaRPr/>
          </a:p>
        </p:txBody>
      </p:sp>
      <p:sp>
        <p:nvSpPr>
          <p:cNvPr id="17" name="object 17"/>
          <p:cNvSpPr/>
          <p:nvPr/>
        </p:nvSpPr>
        <p:spPr>
          <a:xfrm>
            <a:off x="6444996" y="137160"/>
            <a:ext cx="1104900" cy="246888"/>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7598664" y="230123"/>
            <a:ext cx="0" cy="88900"/>
          </a:xfrm>
          <a:custGeom>
            <a:avLst/>
            <a:gdLst/>
            <a:ahLst/>
            <a:cxnLst/>
            <a:rect l="l" t="t" r="r" b="b"/>
            <a:pathLst>
              <a:path h="88900">
                <a:moveTo>
                  <a:pt x="0" y="0"/>
                </a:moveTo>
                <a:lnTo>
                  <a:pt x="0" y="88391"/>
                </a:lnTo>
              </a:path>
            </a:pathLst>
          </a:custGeom>
          <a:ln w="5464">
            <a:solidFill>
              <a:srgbClr val="646A6C"/>
            </a:solidFill>
          </a:ln>
        </p:spPr>
        <p:txBody>
          <a:bodyPr wrap="square" lIns="0" tIns="0" rIns="0" bIns="0" rtlCol="0"/>
          <a:lstStyle/>
          <a:p>
            <a:endParaRPr/>
          </a:p>
        </p:txBody>
      </p:sp>
      <p:sp>
        <p:nvSpPr>
          <p:cNvPr id="19" name="object 19"/>
          <p:cNvSpPr/>
          <p:nvPr/>
        </p:nvSpPr>
        <p:spPr>
          <a:xfrm>
            <a:off x="8082534" y="5765292"/>
            <a:ext cx="0" cy="285115"/>
          </a:xfrm>
          <a:custGeom>
            <a:avLst/>
            <a:gdLst/>
            <a:ahLst/>
            <a:cxnLst/>
            <a:rect l="l" t="t" r="r" b="b"/>
            <a:pathLst>
              <a:path h="285114">
                <a:moveTo>
                  <a:pt x="0" y="0"/>
                </a:moveTo>
                <a:lnTo>
                  <a:pt x="0" y="284988"/>
                </a:lnTo>
              </a:path>
            </a:pathLst>
          </a:custGeom>
          <a:ln w="3175">
            <a:solidFill>
              <a:srgbClr val="CCCCCC"/>
            </a:solidFill>
          </a:ln>
        </p:spPr>
        <p:txBody>
          <a:bodyPr wrap="square" lIns="0" tIns="0" rIns="0" bIns="0" rtlCol="0"/>
          <a:lstStyle/>
          <a:p>
            <a:endParaRPr/>
          </a:p>
        </p:txBody>
      </p:sp>
      <p:sp>
        <p:nvSpPr>
          <p:cNvPr id="20" name="object 20"/>
          <p:cNvSpPr/>
          <p:nvPr/>
        </p:nvSpPr>
        <p:spPr>
          <a:xfrm>
            <a:off x="710184" y="1485900"/>
            <a:ext cx="7356475" cy="1216660"/>
          </a:xfrm>
          <a:custGeom>
            <a:avLst/>
            <a:gdLst/>
            <a:ahLst/>
            <a:cxnLst/>
            <a:rect l="l" t="t" r="r" b="b"/>
            <a:pathLst>
              <a:path w="7356475" h="1216660">
                <a:moveTo>
                  <a:pt x="7356348" y="4572"/>
                </a:moveTo>
                <a:lnTo>
                  <a:pt x="7356348" y="1524"/>
                </a:lnTo>
                <a:lnTo>
                  <a:pt x="7354824" y="0"/>
                </a:lnTo>
                <a:lnTo>
                  <a:pt x="1524" y="0"/>
                </a:lnTo>
                <a:lnTo>
                  <a:pt x="0" y="1524"/>
                </a:lnTo>
                <a:lnTo>
                  <a:pt x="0" y="1214628"/>
                </a:lnTo>
                <a:lnTo>
                  <a:pt x="1524" y="1216152"/>
                </a:lnTo>
                <a:lnTo>
                  <a:pt x="4571" y="1216152"/>
                </a:lnTo>
                <a:lnTo>
                  <a:pt x="4571" y="4572"/>
                </a:lnTo>
                <a:lnTo>
                  <a:pt x="7356348" y="4572"/>
                </a:lnTo>
                <a:close/>
              </a:path>
              <a:path w="7356475" h="1216660">
                <a:moveTo>
                  <a:pt x="7356348" y="1214628"/>
                </a:moveTo>
                <a:lnTo>
                  <a:pt x="7356348" y="1211580"/>
                </a:lnTo>
                <a:lnTo>
                  <a:pt x="4571" y="1211580"/>
                </a:lnTo>
                <a:lnTo>
                  <a:pt x="4571" y="1216152"/>
                </a:lnTo>
                <a:lnTo>
                  <a:pt x="7354824" y="1216152"/>
                </a:lnTo>
                <a:lnTo>
                  <a:pt x="7356348" y="1214628"/>
                </a:lnTo>
                <a:close/>
              </a:path>
              <a:path w="7356475" h="1216660">
                <a:moveTo>
                  <a:pt x="7356348" y="1211580"/>
                </a:moveTo>
                <a:lnTo>
                  <a:pt x="7356348" y="4572"/>
                </a:lnTo>
                <a:lnTo>
                  <a:pt x="7351775" y="4572"/>
                </a:lnTo>
                <a:lnTo>
                  <a:pt x="7351775" y="7620"/>
                </a:lnTo>
                <a:lnTo>
                  <a:pt x="7351776" y="1211580"/>
                </a:lnTo>
                <a:lnTo>
                  <a:pt x="7356348" y="1211580"/>
                </a:lnTo>
                <a:close/>
              </a:path>
              <a:path w="7356475" h="1216660">
                <a:moveTo>
                  <a:pt x="7351776" y="1211580"/>
                </a:moveTo>
                <a:lnTo>
                  <a:pt x="7351776" y="7620"/>
                </a:lnTo>
                <a:lnTo>
                  <a:pt x="7351775" y="1211580"/>
                </a:lnTo>
                <a:close/>
              </a:path>
            </a:pathLst>
          </a:custGeom>
          <a:solidFill>
            <a:srgbClr val="595959"/>
          </a:solidFill>
        </p:spPr>
        <p:txBody>
          <a:bodyPr wrap="square" lIns="0" tIns="0" rIns="0" bIns="0" rtlCol="0"/>
          <a:lstStyle/>
          <a:p>
            <a:endParaRPr/>
          </a:p>
        </p:txBody>
      </p:sp>
      <p:sp>
        <p:nvSpPr>
          <p:cNvPr id="21" name="object 21"/>
          <p:cNvSpPr/>
          <p:nvPr/>
        </p:nvSpPr>
        <p:spPr>
          <a:xfrm>
            <a:off x="714756" y="1490472"/>
            <a:ext cx="7347584" cy="1207135"/>
          </a:xfrm>
          <a:custGeom>
            <a:avLst/>
            <a:gdLst/>
            <a:ahLst/>
            <a:cxnLst/>
            <a:rect l="l" t="t" r="r" b="b"/>
            <a:pathLst>
              <a:path w="7347584" h="1207135">
                <a:moveTo>
                  <a:pt x="0" y="0"/>
                </a:moveTo>
                <a:lnTo>
                  <a:pt x="0" y="1207008"/>
                </a:lnTo>
                <a:lnTo>
                  <a:pt x="7347204" y="1207008"/>
                </a:lnTo>
                <a:lnTo>
                  <a:pt x="7347204" y="0"/>
                </a:lnTo>
                <a:lnTo>
                  <a:pt x="0" y="0"/>
                </a:lnTo>
                <a:close/>
              </a:path>
            </a:pathLst>
          </a:custGeom>
          <a:solidFill>
            <a:srgbClr val="D9D9D9"/>
          </a:solidFill>
        </p:spPr>
        <p:txBody>
          <a:bodyPr wrap="square" lIns="0" tIns="0" rIns="0" bIns="0" rtlCol="0"/>
          <a:lstStyle/>
          <a:p>
            <a:endParaRPr/>
          </a:p>
        </p:txBody>
      </p:sp>
      <p:sp>
        <p:nvSpPr>
          <p:cNvPr id="22" name="object 22"/>
          <p:cNvSpPr/>
          <p:nvPr/>
        </p:nvSpPr>
        <p:spPr>
          <a:xfrm>
            <a:off x="710184" y="1485900"/>
            <a:ext cx="7356475" cy="1216660"/>
          </a:xfrm>
          <a:custGeom>
            <a:avLst/>
            <a:gdLst/>
            <a:ahLst/>
            <a:cxnLst/>
            <a:rect l="l" t="t" r="r" b="b"/>
            <a:pathLst>
              <a:path w="7356475" h="1216660">
                <a:moveTo>
                  <a:pt x="7356348" y="1214628"/>
                </a:moveTo>
                <a:lnTo>
                  <a:pt x="7356348" y="1524"/>
                </a:lnTo>
                <a:lnTo>
                  <a:pt x="7354824" y="0"/>
                </a:lnTo>
                <a:lnTo>
                  <a:pt x="1524" y="0"/>
                </a:lnTo>
                <a:lnTo>
                  <a:pt x="0" y="1524"/>
                </a:lnTo>
                <a:lnTo>
                  <a:pt x="0" y="1214628"/>
                </a:lnTo>
                <a:lnTo>
                  <a:pt x="1524" y="1216152"/>
                </a:lnTo>
                <a:lnTo>
                  <a:pt x="4572" y="1216152"/>
                </a:lnTo>
                <a:lnTo>
                  <a:pt x="4572" y="7620"/>
                </a:lnTo>
                <a:lnTo>
                  <a:pt x="9144" y="4572"/>
                </a:lnTo>
                <a:lnTo>
                  <a:pt x="9144" y="7620"/>
                </a:lnTo>
                <a:lnTo>
                  <a:pt x="7347204" y="7620"/>
                </a:lnTo>
                <a:lnTo>
                  <a:pt x="7347204" y="4572"/>
                </a:lnTo>
                <a:lnTo>
                  <a:pt x="7351776" y="7620"/>
                </a:lnTo>
                <a:lnTo>
                  <a:pt x="7351776" y="1216152"/>
                </a:lnTo>
                <a:lnTo>
                  <a:pt x="7354824" y="1216152"/>
                </a:lnTo>
                <a:lnTo>
                  <a:pt x="7356348" y="1214628"/>
                </a:lnTo>
                <a:close/>
              </a:path>
              <a:path w="7356475" h="1216660">
                <a:moveTo>
                  <a:pt x="9144" y="7620"/>
                </a:moveTo>
                <a:lnTo>
                  <a:pt x="9144" y="4572"/>
                </a:lnTo>
                <a:lnTo>
                  <a:pt x="4572" y="7620"/>
                </a:lnTo>
                <a:lnTo>
                  <a:pt x="9144" y="7620"/>
                </a:lnTo>
                <a:close/>
              </a:path>
              <a:path w="7356475" h="1216660">
                <a:moveTo>
                  <a:pt x="9144" y="1207008"/>
                </a:moveTo>
                <a:lnTo>
                  <a:pt x="9144" y="7620"/>
                </a:lnTo>
                <a:lnTo>
                  <a:pt x="4572" y="7620"/>
                </a:lnTo>
                <a:lnTo>
                  <a:pt x="4572" y="1207008"/>
                </a:lnTo>
                <a:lnTo>
                  <a:pt x="9144" y="1207008"/>
                </a:lnTo>
                <a:close/>
              </a:path>
              <a:path w="7356475" h="1216660">
                <a:moveTo>
                  <a:pt x="7351776" y="1207008"/>
                </a:moveTo>
                <a:lnTo>
                  <a:pt x="4572" y="1207008"/>
                </a:lnTo>
                <a:lnTo>
                  <a:pt x="9144" y="1211580"/>
                </a:lnTo>
                <a:lnTo>
                  <a:pt x="9144" y="1216152"/>
                </a:lnTo>
                <a:lnTo>
                  <a:pt x="7347204" y="1216152"/>
                </a:lnTo>
                <a:lnTo>
                  <a:pt x="7347204" y="1211580"/>
                </a:lnTo>
                <a:lnTo>
                  <a:pt x="7351776" y="1207008"/>
                </a:lnTo>
                <a:close/>
              </a:path>
              <a:path w="7356475" h="1216660">
                <a:moveTo>
                  <a:pt x="9144" y="1216152"/>
                </a:moveTo>
                <a:lnTo>
                  <a:pt x="9144" y="1211580"/>
                </a:lnTo>
                <a:lnTo>
                  <a:pt x="4572" y="1207008"/>
                </a:lnTo>
                <a:lnTo>
                  <a:pt x="4572" y="1216152"/>
                </a:lnTo>
                <a:lnTo>
                  <a:pt x="9144" y="1216152"/>
                </a:lnTo>
                <a:close/>
              </a:path>
              <a:path w="7356475" h="1216660">
                <a:moveTo>
                  <a:pt x="7351776" y="7620"/>
                </a:moveTo>
                <a:lnTo>
                  <a:pt x="7347204" y="4572"/>
                </a:lnTo>
                <a:lnTo>
                  <a:pt x="7347204" y="7620"/>
                </a:lnTo>
                <a:lnTo>
                  <a:pt x="7351776" y="7620"/>
                </a:lnTo>
                <a:close/>
              </a:path>
              <a:path w="7356475" h="1216660">
                <a:moveTo>
                  <a:pt x="7351776" y="1207008"/>
                </a:moveTo>
                <a:lnTo>
                  <a:pt x="7351776" y="7620"/>
                </a:lnTo>
                <a:lnTo>
                  <a:pt x="7347204" y="7620"/>
                </a:lnTo>
                <a:lnTo>
                  <a:pt x="7347204" y="1207008"/>
                </a:lnTo>
                <a:lnTo>
                  <a:pt x="7351776" y="1207008"/>
                </a:lnTo>
                <a:close/>
              </a:path>
              <a:path w="7356475" h="1216660">
                <a:moveTo>
                  <a:pt x="7351776" y="1216152"/>
                </a:moveTo>
                <a:lnTo>
                  <a:pt x="7351776" y="1207008"/>
                </a:lnTo>
                <a:lnTo>
                  <a:pt x="7347204" y="1211580"/>
                </a:lnTo>
                <a:lnTo>
                  <a:pt x="7347204" y="1216152"/>
                </a:lnTo>
                <a:lnTo>
                  <a:pt x="7351776" y="1216152"/>
                </a:lnTo>
                <a:close/>
              </a:path>
            </a:pathLst>
          </a:custGeom>
          <a:solidFill>
            <a:srgbClr val="595959"/>
          </a:solidFill>
        </p:spPr>
        <p:txBody>
          <a:bodyPr wrap="square" lIns="0" tIns="0" rIns="0" bIns="0" rtlCol="0"/>
          <a:lstStyle/>
          <a:p>
            <a:endParaRPr/>
          </a:p>
        </p:txBody>
      </p:sp>
      <p:sp>
        <p:nvSpPr>
          <p:cNvPr id="23" name="object 23"/>
          <p:cNvSpPr txBox="1">
            <a:spLocks noGrp="1"/>
          </p:cNvSpPr>
          <p:nvPr>
            <p:ph type="title"/>
          </p:nvPr>
        </p:nvSpPr>
        <p:spPr>
          <a:xfrm>
            <a:off x="714756" y="1508251"/>
            <a:ext cx="7347584" cy="1039836"/>
          </a:xfrm>
          <a:prstGeom prst="rect">
            <a:avLst/>
          </a:prstGeom>
        </p:spPr>
        <p:txBody>
          <a:bodyPr vert="horz" wrap="square" lIns="0" tIns="10795" rIns="0" bIns="0" rtlCol="0">
            <a:spAutoFit/>
          </a:bodyPr>
          <a:lstStyle/>
          <a:p>
            <a:pPr marL="1627505" marR="1623060" algn="ctr">
              <a:lnSpc>
                <a:spcPct val="101699"/>
              </a:lnSpc>
              <a:spcBef>
                <a:spcPts val="85"/>
              </a:spcBef>
            </a:pPr>
            <a:r>
              <a:rPr lang="it-IT" sz="2200" u="none" spc="20" dirty="0" smtClean="0">
                <a:latin typeface="+mj-lt"/>
              </a:rPr>
              <a:t>NUOVO </a:t>
            </a:r>
            <a:r>
              <a:rPr lang="it-IT" sz="2200" u="none" spc="15" dirty="0" smtClean="0">
                <a:latin typeface="+mj-lt"/>
              </a:rPr>
              <a:t>REGOLAMENTO EUROPEO  SUL </a:t>
            </a:r>
            <a:r>
              <a:rPr lang="it-IT" sz="2200" u="none" spc="10" dirty="0" smtClean="0">
                <a:latin typeface="+mj-lt"/>
              </a:rPr>
              <a:t>TRATTAMENTO </a:t>
            </a:r>
            <a:r>
              <a:rPr lang="it-IT" sz="2200" u="none" spc="15" dirty="0" smtClean="0">
                <a:latin typeface="+mj-lt"/>
              </a:rPr>
              <a:t>DEI</a:t>
            </a:r>
            <a:r>
              <a:rPr lang="it-IT" sz="2200" u="none" spc="45" dirty="0" smtClean="0">
                <a:latin typeface="+mj-lt"/>
              </a:rPr>
              <a:t> </a:t>
            </a:r>
            <a:r>
              <a:rPr lang="it-IT" sz="2200" u="none" spc="10" dirty="0" smtClean="0">
                <a:latin typeface="+mj-lt"/>
              </a:rPr>
              <a:t>DATI</a:t>
            </a:r>
            <a:endParaRPr lang="it-IT" sz="2200" u="none" spc="10" dirty="0">
              <a:latin typeface="+mj-lt"/>
            </a:endParaRPr>
          </a:p>
        </p:txBody>
      </p:sp>
      <p:sp>
        <p:nvSpPr>
          <p:cNvPr id="25" name="object 25"/>
          <p:cNvSpPr txBox="1"/>
          <p:nvPr/>
        </p:nvSpPr>
        <p:spPr>
          <a:xfrm>
            <a:off x="8172192" y="5791457"/>
            <a:ext cx="146050" cy="205740"/>
          </a:xfrm>
          <a:prstGeom prst="rect">
            <a:avLst/>
          </a:prstGeom>
        </p:spPr>
        <p:txBody>
          <a:bodyPr vert="horz" wrap="square" lIns="0" tIns="13970" rIns="0" bIns="0" rtlCol="0">
            <a:spAutoFit/>
          </a:bodyPr>
          <a:lstStyle/>
          <a:p>
            <a:pPr marL="25400">
              <a:lnSpc>
                <a:spcPct val="100000"/>
              </a:lnSpc>
              <a:spcBef>
                <a:spcPts val="110"/>
              </a:spcBef>
            </a:pPr>
            <a:fld id="{81D60167-4931-47E6-BA6A-407CBD079E47}" type="slidenum">
              <a:rPr sz="1100" spc="190" dirty="0">
                <a:solidFill>
                  <a:srgbClr val="888888"/>
                </a:solidFill>
                <a:latin typeface="Calibri"/>
                <a:cs typeface="Calibri"/>
              </a:rPr>
              <a:t>2</a:t>
            </a:fld>
            <a:endParaRPr sz="1100">
              <a:latin typeface="Calibri"/>
              <a:cs typeface="Calibri"/>
            </a:endParaRPr>
          </a:p>
        </p:txBody>
      </p:sp>
      <p:sp>
        <p:nvSpPr>
          <p:cNvPr id="24" name="object 24"/>
          <p:cNvSpPr txBox="1"/>
          <p:nvPr/>
        </p:nvSpPr>
        <p:spPr>
          <a:xfrm>
            <a:off x="782827" y="3141978"/>
            <a:ext cx="7277100" cy="1259319"/>
          </a:xfrm>
          <a:prstGeom prst="rect">
            <a:avLst/>
          </a:prstGeom>
        </p:spPr>
        <p:txBody>
          <a:bodyPr vert="horz" wrap="square" lIns="0" tIns="12700" rIns="0" bIns="0" rtlCol="0">
            <a:spAutoFit/>
          </a:bodyPr>
          <a:lstStyle/>
          <a:p>
            <a:pPr marL="12700" marR="5080" algn="ctr">
              <a:lnSpc>
                <a:spcPct val="150000"/>
              </a:lnSpc>
              <a:spcBef>
                <a:spcPts val="100"/>
              </a:spcBef>
            </a:pPr>
            <a:r>
              <a:rPr lang="it-IT" spc="5" dirty="0" smtClean="0">
                <a:solidFill>
                  <a:srgbClr val="595959"/>
                </a:solidFill>
                <a:cs typeface="Arial"/>
              </a:rPr>
              <a:t>È formato da </a:t>
            </a:r>
            <a:r>
              <a:rPr spc="5" dirty="0" smtClean="0">
                <a:solidFill>
                  <a:srgbClr val="595959"/>
                </a:solidFill>
                <a:cs typeface="Arial"/>
              </a:rPr>
              <a:t>179 </a:t>
            </a:r>
            <a:r>
              <a:rPr lang="it-IT" spc="5" dirty="0" smtClean="0">
                <a:solidFill>
                  <a:srgbClr val="595959"/>
                </a:solidFill>
                <a:cs typeface="Arial"/>
              </a:rPr>
              <a:t>Considerando </a:t>
            </a:r>
            <a:r>
              <a:rPr spc="5" dirty="0" smtClean="0">
                <a:solidFill>
                  <a:srgbClr val="595959"/>
                </a:solidFill>
                <a:cs typeface="Arial"/>
              </a:rPr>
              <a:t>e </a:t>
            </a:r>
            <a:r>
              <a:rPr lang="it-IT" spc="5" dirty="0" smtClean="0">
                <a:solidFill>
                  <a:srgbClr val="595959"/>
                </a:solidFill>
                <a:cs typeface="Arial"/>
              </a:rPr>
              <a:t>da </a:t>
            </a:r>
            <a:r>
              <a:rPr spc="10" dirty="0" smtClean="0">
                <a:solidFill>
                  <a:srgbClr val="595959"/>
                </a:solidFill>
                <a:cs typeface="Arial"/>
              </a:rPr>
              <a:t>99 </a:t>
            </a:r>
            <a:r>
              <a:rPr lang="it-IT" spc="5" dirty="0" smtClean="0">
                <a:solidFill>
                  <a:srgbClr val="595959"/>
                </a:solidFill>
                <a:cs typeface="Arial"/>
              </a:rPr>
              <a:t>Articoli </a:t>
            </a:r>
            <a:r>
              <a:rPr spc="5" dirty="0" err="1" smtClean="0">
                <a:solidFill>
                  <a:srgbClr val="595959"/>
                </a:solidFill>
                <a:cs typeface="Arial"/>
              </a:rPr>
              <a:t>che</a:t>
            </a:r>
            <a:r>
              <a:rPr spc="5" dirty="0" smtClean="0">
                <a:solidFill>
                  <a:srgbClr val="595959"/>
                </a:solidFill>
                <a:cs typeface="Arial"/>
              </a:rPr>
              <a:t> </a:t>
            </a:r>
            <a:r>
              <a:rPr spc="5" dirty="0">
                <a:solidFill>
                  <a:srgbClr val="595959"/>
                </a:solidFill>
                <a:cs typeface="Arial"/>
              </a:rPr>
              <a:t>mirano </a:t>
            </a:r>
            <a:r>
              <a:rPr spc="10" dirty="0">
                <a:solidFill>
                  <a:srgbClr val="595959"/>
                </a:solidFill>
                <a:cs typeface="Arial"/>
              </a:rPr>
              <a:t>ad </a:t>
            </a:r>
            <a:r>
              <a:rPr spc="5" dirty="0">
                <a:solidFill>
                  <a:srgbClr val="595959"/>
                </a:solidFill>
                <a:cs typeface="Arial"/>
              </a:rPr>
              <a:t>adeguare  la protezione </a:t>
            </a:r>
            <a:r>
              <a:rPr dirty="0">
                <a:solidFill>
                  <a:srgbClr val="595959"/>
                </a:solidFill>
                <a:cs typeface="Arial"/>
              </a:rPr>
              <a:t>dei </a:t>
            </a:r>
            <a:r>
              <a:rPr spc="5" dirty="0">
                <a:solidFill>
                  <a:srgbClr val="595959"/>
                </a:solidFill>
                <a:cs typeface="Arial"/>
              </a:rPr>
              <a:t>dati rispetto </a:t>
            </a:r>
            <a:r>
              <a:rPr dirty="0">
                <a:solidFill>
                  <a:srgbClr val="595959"/>
                </a:solidFill>
                <a:cs typeface="Arial"/>
              </a:rPr>
              <a:t>all’evoluzione </a:t>
            </a:r>
            <a:r>
              <a:rPr spc="5" dirty="0">
                <a:solidFill>
                  <a:srgbClr val="595959"/>
                </a:solidFill>
                <a:cs typeface="Arial"/>
              </a:rPr>
              <a:t>tecnologica  che ha determinato un aumento dei </a:t>
            </a:r>
            <a:r>
              <a:rPr dirty="0">
                <a:solidFill>
                  <a:srgbClr val="595959"/>
                </a:solidFill>
                <a:cs typeface="Arial"/>
              </a:rPr>
              <a:t>sistemi </a:t>
            </a:r>
            <a:r>
              <a:rPr spc="5" dirty="0">
                <a:solidFill>
                  <a:srgbClr val="595959"/>
                </a:solidFill>
                <a:cs typeface="Arial"/>
              </a:rPr>
              <a:t>informatici e  dei flussi</a:t>
            </a:r>
          </a:p>
        </p:txBody>
      </p:sp>
    </p:spTree>
    <p:extLst>
      <p:ext uri="{BB962C8B-B14F-4D97-AF65-F5344CB8AC3E}">
        <p14:creationId xmlns:p14="http://schemas.microsoft.com/office/powerpoint/2010/main" val="334158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646331"/>
          </a:xfrm>
        </p:spPr>
        <p:txBody>
          <a:bodyPr/>
          <a:lstStyle/>
          <a:p>
            <a:pPr algn="ctr"/>
            <a:r>
              <a:rPr lang="it-IT" u="none" dirty="0" smtClean="0">
                <a:solidFill>
                  <a:schemeClr val="accent2">
                    <a:lumMod val="50000"/>
                  </a:schemeClr>
                </a:solidFill>
                <a:effectLst>
                  <a:outerShdw blurRad="38100" dist="38100" dir="2700000" algn="tl">
                    <a:srgbClr val="000000">
                      <a:alpha val="43137"/>
                    </a:srgbClr>
                  </a:outerShdw>
                </a:effectLst>
                <a:latin typeface="+mj-lt"/>
              </a:rPr>
              <a:t>PRINCIPIO DI «ACCOUNTABILITY»</a:t>
            </a:r>
            <a:r>
              <a:rPr lang="it-IT" b="0" u="none" dirty="0" smtClean="0">
                <a:solidFill>
                  <a:srgbClr val="002060"/>
                </a:solidFill>
              </a:rPr>
              <a:t/>
            </a:r>
            <a:br>
              <a:rPr lang="it-IT" b="0" u="none" dirty="0" smtClean="0">
                <a:solidFill>
                  <a:srgbClr val="002060"/>
                </a:solidFill>
              </a:rPr>
            </a:br>
            <a:r>
              <a:rPr lang="it-IT" sz="1800" b="0" i="1" u="none" dirty="0" smtClean="0">
                <a:solidFill>
                  <a:schemeClr val="accent2">
                    <a:lumMod val="50000"/>
                  </a:schemeClr>
                </a:solidFill>
                <a:latin typeface="+mn-lt"/>
              </a:rPr>
              <a:t>Parte 1</a:t>
            </a:r>
            <a:endParaRPr lang="it-IT" sz="1800" b="0" i="1" u="none" dirty="0">
              <a:solidFill>
                <a:schemeClr val="accent2">
                  <a:lumMod val="50000"/>
                </a:schemeClr>
              </a:solidFill>
              <a:latin typeface="+mn-lt"/>
            </a:endParaRPr>
          </a:p>
        </p:txBody>
      </p:sp>
      <p:sp>
        <p:nvSpPr>
          <p:cNvPr id="3" name="Segnaposto testo 2"/>
          <p:cNvSpPr>
            <a:spLocks noGrp="1"/>
          </p:cNvSpPr>
          <p:nvPr>
            <p:ph type="body" idx="1"/>
          </p:nvPr>
        </p:nvSpPr>
        <p:spPr>
          <a:xfrm>
            <a:off x="400938" y="1460500"/>
            <a:ext cx="7955662" cy="3416320"/>
          </a:xfrm>
        </p:spPr>
        <p:txBody>
          <a:bodyPr/>
          <a:lstStyle/>
          <a:p>
            <a:r>
              <a:rPr lang="it-IT" sz="2000" b="1" dirty="0" smtClean="0">
                <a:latin typeface="+mn-lt"/>
              </a:rPr>
              <a:t>DEFINIZIONE SECONDO IL GDPR</a:t>
            </a:r>
          </a:p>
          <a:p>
            <a:r>
              <a:rPr lang="it-IT" sz="2000" dirty="0" smtClean="0">
                <a:latin typeface="+mn-lt"/>
              </a:rPr>
              <a:t>[…] </a:t>
            </a:r>
            <a:r>
              <a:rPr lang="da-DK" sz="1800" i="1" dirty="0">
                <a:solidFill>
                  <a:schemeClr val="accent2">
                    <a:lumMod val="50000"/>
                  </a:schemeClr>
                </a:solidFill>
                <a:latin typeface="+mn-lt"/>
                <a:ea typeface="+mj-ea"/>
              </a:rPr>
              <a:t>Art. 5, par. 2 del GDPR </a:t>
            </a:r>
            <a:endParaRPr lang="it-IT" sz="1800" i="1" dirty="0">
              <a:solidFill>
                <a:schemeClr val="accent2">
                  <a:lumMod val="50000"/>
                </a:schemeClr>
              </a:solidFill>
              <a:latin typeface="+mn-lt"/>
              <a:ea typeface="+mj-ea"/>
            </a:endParaRPr>
          </a:p>
          <a:p>
            <a:endParaRPr lang="it-IT" sz="300" dirty="0" smtClean="0">
              <a:latin typeface="+mn-lt"/>
            </a:endParaRPr>
          </a:p>
          <a:p>
            <a:r>
              <a:rPr lang="it-IT" sz="2000" dirty="0" smtClean="0">
                <a:latin typeface="+mn-lt"/>
              </a:rPr>
              <a:t>Il Titolare del </a:t>
            </a:r>
            <a:r>
              <a:rPr lang="it-IT" sz="2000" dirty="0">
                <a:latin typeface="+mn-lt"/>
              </a:rPr>
              <a:t>trattamento è competente per il rispetto dei principi</a:t>
            </a:r>
          </a:p>
          <a:p>
            <a:r>
              <a:rPr lang="it-IT" sz="2000" dirty="0">
                <a:latin typeface="+mn-lt"/>
              </a:rPr>
              <a:t>previsti dal GDPR e in grado di comprovarlo (</a:t>
            </a:r>
            <a:r>
              <a:rPr lang="it-IT" sz="2000" dirty="0" err="1">
                <a:latin typeface="+mn-lt"/>
              </a:rPr>
              <a:t>c.d</a:t>
            </a:r>
            <a:r>
              <a:rPr lang="it-IT" sz="2000" dirty="0">
                <a:latin typeface="+mn-lt"/>
              </a:rPr>
              <a:t> principio </a:t>
            </a:r>
            <a:r>
              <a:rPr lang="it-IT" sz="2000" dirty="0" smtClean="0">
                <a:latin typeface="+mn-lt"/>
              </a:rPr>
              <a:t>di «</a:t>
            </a:r>
            <a:r>
              <a:rPr lang="it-IT" sz="2000" b="1" i="1" dirty="0" smtClean="0">
                <a:latin typeface="+mn-lt"/>
              </a:rPr>
              <a:t>Responsabilizzazione</a:t>
            </a:r>
            <a:r>
              <a:rPr lang="it-IT" sz="2000" dirty="0" smtClean="0">
                <a:latin typeface="+mn-lt"/>
              </a:rPr>
              <a:t>»).</a:t>
            </a:r>
          </a:p>
          <a:p>
            <a:endParaRPr lang="it-IT" sz="1100" dirty="0">
              <a:latin typeface="+mn-lt"/>
            </a:endParaRPr>
          </a:p>
          <a:p>
            <a:r>
              <a:rPr lang="it-IT" sz="1800" i="1" dirty="0" smtClean="0">
                <a:solidFill>
                  <a:schemeClr val="accent2">
                    <a:lumMod val="50000"/>
                  </a:schemeClr>
                </a:solidFill>
                <a:latin typeface="+mn-lt"/>
                <a:ea typeface="+mj-ea"/>
              </a:rPr>
              <a:t>Considerando </a:t>
            </a:r>
            <a:r>
              <a:rPr lang="it-IT" sz="1800" i="1" dirty="0">
                <a:solidFill>
                  <a:schemeClr val="accent2">
                    <a:lumMod val="50000"/>
                  </a:schemeClr>
                </a:solidFill>
                <a:latin typeface="+mn-lt"/>
                <a:ea typeface="+mj-ea"/>
              </a:rPr>
              <a:t>74</a:t>
            </a:r>
            <a:r>
              <a:rPr lang="it-IT" sz="1800" dirty="0" smtClean="0">
                <a:latin typeface="+mn-lt"/>
              </a:rPr>
              <a:t>: “Il Titolare del </a:t>
            </a:r>
            <a:r>
              <a:rPr lang="it-IT" sz="1800" dirty="0">
                <a:latin typeface="+mn-lt"/>
              </a:rPr>
              <a:t>trattamento </a:t>
            </a:r>
            <a:r>
              <a:rPr lang="it-IT" sz="1800" dirty="0" smtClean="0">
                <a:latin typeface="+mn-lt"/>
              </a:rPr>
              <a:t>è tenuto </a:t>
            </a:r>
            <a:r>
              <a:rPr lang="it-IT" sz="1800" dirty="0">
                <a:latin typeface="+mn-lt"/>
              </a:rPr>
              <a:t>a mettere in atto misure adeguate ed efficaci ed essere in grado di dimostrare la conformità delle attività di trattamento con il presente </a:t>
            </a:r>
            <a:r>
              <a:rPr lang="it-IT" sz="1800" dirty="0" smtClean="0">
                <a:latin typeface="+mn-lt"/>
              </a:rPr>
              <a:t>Regolamento, </a:t>
            </a:r>
            <a:r>
              <a:rPr lang="it-IT" sz="1800" dirty="0">
                <a:latin typeface="+mn-lt"/>
              </a:rPr>
              <a:t>compresa l’efficacia delle misure. Tali misure dovrebbero tener conto della natura, dell’ambito di applicazione, del contesto e delle finalità </a:t>
            </a:r>
            <a:r>
              <a:rPr lang="it-IT" sz="1800" dirty="0" smtClean="0">
                <a:latin typeface="+mn-lt"/>
              </a:rPr>
              <a:t>del trattamento</a:t>
            </a:r>
            <a:r>
              <a:rPr lang="it-IT" sz="1800" dirty="0">
                <a:latin typeface="+mn-lt"/>
              </a:rPr>
              <a:t>, nonché del rischio per i diritti e le libertà </a:t>
            </a:r>
            <a:r>
              <a:rPr lang="it-IT" sz="1800" dirty="0" smtClean="0">
                <a:latin typeface="+mn-lt"/>
              </a:rPr>
              <a:t>delle persone fisiche”.</a:t>
            </a:r>
            <a:endParaRPr lang="it-IT" sz="2000" dirty="0" smtClean="0">
              <a:latin typeface="Garamond" panose="02020404030301010803"/>
            </a:endParaRPr>
          </a:p>
          <a:p>
            <a:endParaRPr lang="it-IT" sz="1800" dirty="0">
              <a:latin typeface="+mn-lt"/>
            </a:endParaRPr>
          </a:p>
        </p:txBody>
      </p:sp>
      <p:sp>
        <p:nvSpPr>
          <p:cNvPr id="4" name="Rettangolo 3"/>
          <p:cNvSpPr/>
          <p:nvPr/>
        </p:nvSpPr>
        <p:spPr>
          <a:xfrm>
            <a:off x="400938" y="4660900"/>
            <a:ext cx="7955662" cy="914400"/>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smtClean="0"/>
          </a:p>
          <a:p>
            <a:pPr algn="ctr"/>
            <a:r>
              <a:rPr lang="it-IT" sz="1600" dirty="0" smtClean="0"/>
              <a:t>Il </a:t>
            </a:r>
            <a:r>
              <a:rPr lang="it-IT" sz="1600" dirty="0"/>
              <a:t>principio di «</a:t>
            </a:r>
            <a:r>
              <a:rPr lang="it-IT" sz="1600" b="1" i="1" dirty="0" err="1"/>
              <a:t>Accountability</a:t>
            </a:r>
            <a:r>
              <a:rPr lang="it-IT" sz="1600" dirty="0"/>
              <a:t>», nell’accezione inglese appunto «Responsabilizzazione», impone un cambio culturale, un diverso approccio alla </a:t>
            </a:r>
            <a:r>
              <a:rPr lang="it-IT" sz="1600" i="1" dirty="0"/>
              <a:t>Privacy</a:t>
            </a:r>
            <a:r>
              <a:rPr lang="it-IT" sz="1600" dirty="0"/>
              <a:t>, che deve essere non più formale ma sostanziale</a:t>
            </a:r>
          </a:p>
          <a:p>
            <a:pPr algn="ctr"/>
            <a:endParaRPr lang="it-IT" dirty="0"/>
          </a:p>
        </p:txBody>
      </p:sp>
    </p:spTree>
    <p:extLst>
      <p:ext uri="{BB962C8B-B14F-4D97-AF65-F5344CB8AC3E}">
        <p14:creationId xmlns:p14="http://schemas.microsoft.com/office/powerpoint/2010/main" val="233954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646331"/>
          </a:xfrm>
        </p:spPr>
        <p:txBody>
          <a:bodyPr/>
          <a:lstStyle/>
          <a:p>
            <a:pPr algn="ctr"/>
            <a:r>
              <a:rPr lang="it-IT" u="none" dirty="0" smtClean="0">
                <a:solidFill>
                  <a:schemeClr val="accent2">
                    <a:lumMod val="50000"/>
                  </a:schemeClr>
                </a:solidFill>
                <a:effectLst>
                  <a:outerShdw blurRad="38100" dist="38100" dir="2700000" algn="tl">
                    <a:srgbClr val="000000">
                      <a:alpha val="43137"/>
                    </a:srgbClr>
                  </a:outerShdw>
                </a:effectLst>
                <a:latin typeface="+mj-lt"/>
              </a:rPr>
              <a:t>PRINCIPIO DI «ACCOUNTABILITY»</a:t>
            </a:r>
            <a:r>
              <a:rPr lang="it-IT" b="0" u="none" dirty="0" smtClean="0">
                <a:solidFill>
                  <a:srgbClr val="002060"/>
                </a:solidFill>
              </a:rPr>
              <a:t/>
            </a:r>
            <a:br>
              <a:rPr lang="it-IT" b="0" u="none" dirty="0" smtClean="0">
                <a:solidFill>
                  <a:srgbClr val="002060"/>
                </a:solidFill>
              </a:rPr>
            </a:br>
            <a:r>
              <a:rPr lang="it-IT" sz="1800" b="0" i="1" u="none" dirty="0">
                <a:solidFill>
                  <a:srgbClr val="C0504D">
                    <a:lumMod val="50000"/>
                  </a:srgbClr>
                </a:solidFill>
                <a:latin typeface="Garamond" panose="02020404030301010803"/>
              </a:rPr>
              <a:t>Parte </a:t>
            </a:r>
            <a:r>
              <a:rPr lang="it-IT" sz="1800" b="0" i="1" u="none" dirty="0" smtClean="0">
                <a:solidFill>
                  <a:srgbClr val="C0504D">
                    <a:lumMod val="50000"/>
                  </a:srgbClr>
                </a:solidFill>
                <a:latin typeface="Garamond" panose="02020404030301010803"/>
              </a:rPr>
              <a:t>2</a:t>
            </a:r>
            <a:endParaRPr lang="it-IT" dirty="0"/>
          </a:p>
        </p:txBody>
      </p:sp>
      <p:sp>
        <p:nvSpPr>
          <p:cNvPr id="3" name="Segnaposto testo 2"/>
          <p:cNvSpPr>
            <a:spLocks noGrp="1"/>
          </p:cNvSpPr>
          <p:nvPr>
            <p:ph type="body" idx="1"/>
          </p:nvPr>
        </p:nvSpPr>
        <p:spPr>
          <a:xfrm>
            <a:off x="400938" y="1460500"/>
            <a:ext cx="7955662" cy="2154436"/>
          </a:xfrm>
        </p:spPr>
        <p:txBody>
          <a:bodyPr/>
          <a:lstStyle/>
          <a:p>
            <a:r>
              <a:rPr lang="it-IT" sz="2000" b="1" dirty="0">
                <a:latin typeface="+mn-lt"/>
              </a:rPr>
              <a:t>In sostanza </a:t>
            </a:r>
            <a:r>
              <a:rPr lang="it-IT" sz="2000" dirty="0">
                <a:latin typeface="+mn-lt"/>
              </a:rPr>
              <a:t>viene affidato al </a:t>
            </a:r>
            <a:r>
              <a:rPr lang="it-IT" sz="2000" dirty="0" smtClean="0">
                <a:latin typeface="+mn-lt"/>
              </a:rPr>
              <a:t>Titolare del </a:t>
            </a:r>
            <a:r>
              <a:rPr lang="it-IT" sz="2000" dirty="0">
                <a:latin typeface="+mn-lt"/>
              </a:rPr>
              <a:t>trattamento il compito di decidere autonomamente le modalità, le garanzie e i </a:t>
            </a:r>
            <a:r>
              <a:rPr lang="it-IT" sz="2000" dirty="0" smtClean="0">
                <a:latin typeface="+mn-lt"/>
              </a:rPr>
              <a:t>limiti del </a:t>
            </a:r>
            <a:r>
              <a:rPr lang="it-IT" sz="2000" dirty="0">
                <a:latin typeface="+mn-lt"/>
              </a:rPr>
              <a:t>trattamento dei dati personali nel rispetto delle disposizioni </a:t>
            </a:r>
            <a:r>
              <a:rPr lang="it-IT" sz="2000" dirty="0" smtClean="0">
                <a:latin typeface="+mn-lt"/>
              </a:rPr>
              <a:t>normative. Il </a:t>
            </a:r>
            <a:r>
              <a:rPr lang="it-IT" sz="2000" dirty="0">
                <a:latin typeface="+mn-lt"/>
              </a:rPr>
              <a:t>Titolare dovrà saper </a:t>
            </a:r>
            <a:r>
              <a:rPr lang="it-IT" sz="2000" dirty="0" smtClean="0">
                <a:latin typeface="+mn-lt"/>
              </a:rPr>
              <a:t>dimostrare, </a:t>
            </a:r>
            <a:r>
              <a:rPr lang="it-IT" sz="2000" dirty="0">
                <a:latin typeface="+mn-lt"/>
              </a:rPr>
              <a:t>con ragionamento logico, </a:t>
            </a:r>
            <a:r>
              <a:rPr lang="it-IT" sz="2000" dirty="0" smtClean="0">
                <a:latin typeface="+mn-lt"/>
              </a:rPr>
              <a:t>l'adozione </a:t>
            </a:r>
            <a:r>
              <a:rPr lang="it-IT" sz="2000" dirty="0">
                <a:latin typeface="+mn-lt"/>
              </a:rPr>
              <a:t>di comportamenti proattivi e </a:t>
            </a:r>
            <a:r>
              <a:rPr lang="it-IT" sz="2000" dirty="0" smtClean="0">
                <a:latin typeface="+mn-lt"/>
              </a:rPr>
              <a:t>tali da </a:t>
            </a:r>
            <a:r>
              <a:rPr lang="it-IT" sz="2000" dirty="0">
                <a:latin typeface="+mn-lt"/>
              </a:rPr>
              <a:t>dimostrare la concreta attuazione di misure finalizzate ad assicurare l'applicazione del regolamento.</a:t>
            </a:r>
          </a:p>
          <a:p>
            <a:r>
              <a:rPr lang="it-IT" sz="2000" dirty="0" smtClean="0">
                <a:latin typeface="+mn-lt"/>
              </a:rPr>
              <a:t> </a:t>
            </a:r>
            <a:endParaRPr lang="it-IT" sz="2000" b="1" dirty="0">
              <a:latin typeface="+mn-lt"/>
            </a:endParaRPr>
          </a:p>
        </p:txBody>
      </p:sp>
      <p:sp>
        <p:nvSpPr>
          <p:cNvPr id="4" name="Rettangolo 3"/>
          <p:cNvSpPr/>
          <p:nvPr/>
        </p:nvSpPr>
        <p:spPr>
          <a:xfrm>
            <a:off x="340167" y="3614936"/>
            <a:ext cx="7955662" cy="1731764"/>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endParaRPr lang="it-IT" sz="600" dirty="0" smtClean="0"/>
          </a:p>
          <a:p>
            <a:pPr algn="ctr"/>
            <a:r>
              <a:rPr lang="it-IT" u="sng" dirty="0" smtClean="0">
                <a:effectLst>
                  <a:outerShdw blurRad="38100" dist="38100" dir="2700000" algn="tl">
                    <a:srgbClr val="000000">
                      <a:alpha val="43137"/>
                    </a:srgbClr>
                  </a:outerShdw>
                </a:effectLst>
              </a:rPr>
              <a:t>IL TITOLARE HA L’OBBLIGO DI DIMOSTRARE L’ADOZIONE DI:</a:t>
            </a:r>
          </a:p>
          <a:p>
            <a:pPr algn="ctr"/>
            <a:endParaRPr lang="it-IT" sz="500" dirty="0">
              <a:effectLst>
                <a:outerShdw blurRad="38100" dist="38100" dir="2700000" algn="tl">
                  <a:srgbClr val="000000">
                    <a:alpha val="43137"/>
                  </a:srgbClr>
                </a:outerShdw>
              </a:effectLst>
            </a:endParaRPr>
          </a:p>
          <a:p>
            <a:pPr algn="ctr"/>
            <a:r>
              <a:rPr lang="it-IT" dirty="0" smtClean="0"/>
              <a:t>• misure </a:t>
            </a:r>
            <a:r>
              <a:rPr lang="it-IT" dirty="0"/>
              <a:t>tecniche per la sicurezza fisica e informatica dei </a:t>
            </a:r>
            <a:r>
              <a:rPr lang="it-IT" dirty="0" smtClean="0"/>
              <a:t>dati;</a:t>
            </a:r>
            <a:endParaRPr lang="it-IT" dirty="0"/>
          </a:p>
          <a:p>
            <a:pPr algn="ctr"/>
            <a:r>
              <a:rPr lang="it-IT" dirty="0" smtClean="0"/>
              <a:t>• misure </a:t>
            </a:r>
            <a:r>
              <a:rPr lang="it-IT" dirty="0"/>
              <a:t>organizzative inerenti politiche e procedure interne, </a:t>
            </a:r>
            <a:r>
              <a:rPr lang="it-IT" dirty="0" smtClean="0"/>
              <a:t>FORMAZIONE DEL PERSONALE, </a:t>
            </a:r>
            <a:r>
              <a:rPr lang="it-IT" dirty="0"/>
              <a:t>verifiche e adeguamenti </a:t>
            </a:r>
            <a:r>
              <a:rPr lang="it-IT" dirty="0" smtClean="0"/>
              <a:t>costanti;</a:t>
            </a:r>
            <a:endParaRPr lang="it-IT" dirty="0"/>
          </a:p>
          <a:p>
            <a:pPr algn="ctr"/>
            <a:r>
              <a:rPr lang="it-IT" dirty="0" smtClean="0"/>
              <a:t>• un </a:t>
            </a:r>
            <a:r>
              <a:rPr lang="it-IT" dirty="0"/>
              <a:t>sistema documentale che comprovi tali </a:t>
            </a:r>
            <a:r>
              <a:rPr lang="it-IT" dirty="0" smtClean="0"/>
              <a:t>misure;</a:t>
            </a:r>
            <a:endParaRPr lang="it-IT" sz="2000" dirty="0"/>
          </a:p>
        </p:txBody>
      </p:sp>
    </p:spTree>
    <p:extLst>
      <p:ext uri="{BB962C8B-B14F-4D97-AF65-F5344CB8AC3E}">
        <p14:creationId xmlns:p14="http://schemas.microsoft.com/office/powerpoint/2010/main" val="235477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u="none" dirty="0">
                <a:solidFill>
                  <a:srgbClr val="002060"/>
                </a:solidFill>
                <a:effectLst>
                  <a:outerShdw blurRad="38100" dist="38100" dir="2700000" algn="tl">
                    <a:srgbClr val="000000">
                      <a:alpha val="43137"/>
                    </a:srgbClr>
                  </a:outerShdw>
                </a:effectLst>
                <a:latin typeface="+mj-lt"/>
              </a:rPr>
              <a:t>PRIVACY BY DESIGN</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25, par. 1 </a:t>
            </a:r>
            <a:r>
              <a:rPr lang="da-DK" sz="2000" b="0" i="1" u="none" dirty="0" smtClean="0">
                <a:solidFill>
                  <a:srgbClr val="002060"/>
                </a:solidFill>
                <a:latin typeface="+mn-lt"/>
              </a:rPr>
              <a:t>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3154710"/>
          </a:xfrm>
        </p:spPr>
        <p:txBody>
          <a:bodyPr/>
          <a:lstStyle/>
          <a:p>
            <a:r>
              <a:rPr lang="it-IT" dirty="0">
                <a:latin typeface="+mn-lt"/>
              </a:rPr>
              <a:t>Tenendo conto dello stato dell'arte e dei costi di attuazione, nonché della natura, dell'ambito </a:t>
            </a:r>
            <a:r>
              <a:rPr lang="it-IT" dirty="0" smtClean="0">
                <a:latin typeface="+mn-lt"/>
              </a:rPr>
              <a:t>di applicazione</a:t>
            </a:r>
            <a:r>
              <a:rPr lang="it-IT" dirty="0">
                <a:latin typeface="+mn-lt"/>
              </a:rPr>
              <a:t>, del contesto e delle finalità </a:t>
            </a:r>
            <a:r>
              <a:rPr lang="it-IT" dirty="0" smtClean="0">
                <a:latin typeface="+mn-lt"/>
              </a:rPr>
              <a:t>del trattamento</a:t>
            </a:r>
            <a:r>
              <a:rPr lang="it-IT" dirty="0">
                <a:latin typeface="+mn-lt"/>
              </a:rPr>
              <a:t>, come anche dei rischi aventi probabilità e </a:t>
            </a:r>
            <a:r>
              <a:rPr lang="it-IT" dirty="0" smtClean="0">
                <a:latin typeface="+mn-lt"/>
              </a:rPr>
              <a:t>gravità diverse </a:t>
            </a:r>
            <a:r>
              <a:rPr lang="it-IT" dirty="0">
                <a:latin typeface="+mn-lt"/>
              </a:rPr>
              <a:t>per i diritti e le libertà delle persone fisiche costituiti dal trattamento, sia al momento di </a:t>
            </a:r>
            <a:r>
              <a:rPr lang="it-IT" dirty="0" smtClean="0">
                <a:latin typeface="+mn-lt"/>
              </a:rPr>
              <a:t>determinare i </a:t>
            </a:r>
            <a:r>
              <a:rPr lang="it-IT" dirty="0">
                <a:latin typeface="+mn-lt"/>
              </a:rPr>
              <a:t>mezzi del trattamento sia all'atto del trattamento stesso il </a:t>
            </a:r>
            <a:r>
              <a:rPr lang="it-IT" dirty="0" smtClean="0">
                <a:latin typeface="+mn-lt"/>
              </a:rPr>
              <a:t>Titolare del </a:t>
            </a:r>
            <a:r>
              <a:rPr lang="it-IT" dirty="0">
                <a:latin typeface="+mn-lt"/>
              </a:rPr>
              <a:t>trattamento mette in atto </a:t>
            </a:r>
            <a:r>
              <a:rPr lang="it-IT" dirty="0" smtClean="0">
                <a:latin typeface="+mn-lt"/>
              </a:rPr>
              <a:t>misure tecniche </a:t>
            </a:r>
            <a:r>
              <a:rPr lang="it-IT" dirty="0">
                <a:latin typeface="+mn-lt"/>
              </a:rPr>
              <a:t>e organizzative adeguate, quali la </a:t>
            </a:r>
            <a:r>
              <a:rPr lang="it-IT" b="1" i="1" dirty="0" err="1">
                <a:latin typeface="+mn-lt"/>
              </a:rPr>
              <a:t>pseudonimizzazione</a:t>
            </a:r>
            <a:r>
              <a:rPr lang="it-IT" dirty="0">
                <a:latin typeface="+mn-lt"/>
              </a:rPr>
              <a:t>, volte ad attuare in modo efficace i </a:t>
            </a:r>
            <a:r>
              <a:rPr lang="it-IT" dirty="0" smtClean="0">
                <a:latin typeface="+mn-lt"/>
              </a:rPr>
              <a:t>principi di </a:t>
            </a:r>
            <a:r>
              <a:rPr lang="it-IT" dirty="0">
                <a:latin typeface="+mn-lt"/>
              </a:rPr>
              <a:t>protezione dei dati, quali la </a:t>
            </a:r>
            <a:r>
              <a:rPr lang="it-IT" b="1" i="1" dirty="0">
                <a:latin typeface="+mn-lt"/>
              </a:rPr>
              <a:t>minimizzazione</a:t>
            </a:r>
            <a:r>
              <a:rPr lang="it-IT" dirty="0">
                <a:latin typeface="+mn-lt"/>
              </a:rPr>
              <a:t>, e a integrare nel trattamento le necessarie garanzie al </a:t>
            </a:r>
            <a:r>
              <a:rPr lang="it-IT" dirty="0" smtClean="0">
                <a:latin typeface="+mn-lt"/>
              </a:rPr>
              <a:t>fine di </a:t>
            </a:r>
            <a:r>
              <a:rPr lang="it-IT" dirty="0">
                <a:latin typeface="+mn-lt"/>
              </a:rPr>
              <a:t>soddisfare i requisiti del presente regolamento e tutelare i diritti degli interessati</a:t>
            </a:r>
            <a:r>
              <a:rPr lang="it-IT" dirty="0" smtClean="0">
                <a:latin typeface="+mn-lt"/>
              </a:rPr>
              <a:t>.</a:t>
            </a:r>
            <a:endParaRPr lang="it-IT" dirty="0">
              <a:latin typeface="+mn-lt"/>
            </a:endParaRPr>
          </a:p>
        </p:txBody>
      </p:sp>
    </p:spTree>
    <p:extLst>
      <p:ext uri="{BB962C8B-B14F-4D97-AF65-F5344CB8AC3E}">
        <p14:creationId xmlns:p14="http://schemas.microsoft.com/office/powerpoint/2010/main" val="278269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354217"/>
          </a:xfrm>
        </p:spPr>
        <p:txBody>
          <a:bodyPr/>
          <a:lstStyle/>
          <a:p>
            <a:pPr algn="ctr"/>
            <a:r>
              <a:rPr lang="it-IT" sz="2000" b="0" dirty="0" smtClean="0">
                <a:solidFill>
                  <a:srgbClr val="002060"/>
                </a:solidFill>
                <a:latin typeface="+mn-lt"/>
              </a:rPr>
              <a:t>PRIVACY BY DESIGN INTESA COME PROTEZIONE DEI DATI FIN DALLA PROGETTAZIONE</a:t>
            </a:r>
            <a:r>
              <a:rPr lang="da-DK" sz="2000" b="0" u="none" dirty="0" smtClean="0">
                <a:solidFill>
                  <a:srgbClr val="002060"/>
                </a:solidFill>
                <a:latin typeface="+mn-lt"/>
              </a:rPr>
              <a:t/>
            </a:r>
            <a:br>
              <a:rPr lang="da-DK" sz="2000" b="0" u="none" dirty="0" smtClean="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2316019"/>
          </a:xfrm>
        </p:spPr>
        <p:txBody>
          <a:bodyPr/>
          <a:lstStyle/>
          <a:p>
            <a:pPr marL="342900" indent="-342900">
              <a:buFont typeface="Wingdings" panose="05000000000000000000" pitchFamily="2" charset="2"/>
              <a:buChar char="Ø"/>
            </a:pPr>
            <a:r>
              <a:rPr lang="it-IT" dirty="0" smtClean="0">
                <a:latin typeface="+mn-lt"/>
              </a:rPr>
              <a:t>Impone </a:t>
            </a:r>
            <a:r>
              <a:rPr lang="it-IT" dirty="0">
                <a:latin typeface="+mn-lt"/>
              </a:rPr>
              <a:t>di esaminare e configurare il </a:t>
            </a:r>
            <a:r>
              <a:rPr lang="it-IT" dirty="0" smtClean="0">
                <a:latin typeface="+mn-lt"/>
              </a:rPr>
              <a:t>trattamento dei dati prevedendo </a:t>
            </a:r>
            <a:r>
              <a:rPr lang="it-IT" dirty="0">
                <a:latin typeface="+mn-lt"/>
              </a:rPr>
              <a:t>fin dall'inizio le garanzie previste dal Regolamento per tutelare i diritti degli interessati.</a:t>
            </a:r>
          </a:p>
          <a:p>
            <a:endParaRPr lang="it-IT" sz="400" dirty="0">
              <a:latin typeface="+mn-lt"/>
            </a:endParaRPr>
          </a:p>
          <a:p>
            <a:pPr algn="ctr"/>
            <a:r>
              <a:rPr lang="it-IT" b="1" dirty="0" smtClean="0">
                <a:solidFill>
                  <a:schemeClr val="accent5">
                    <a:lumMod val="50000"/>
                  </a:schemeClr>
                </a:solidFill>
                <a:latin typeface="+mn-lt"/>
              </a:rPr>
              <a:t>Tutto </a:t>
            </a:r>
            <a:r>
              <a:rPr lang="it-IT" b="1" dirty="0">
                <a:solidFill>
                  <a:schemeClr val="accent5">
                    <a:lumMod val="50000"/>
                  </a:schemeClr>
                </a:solidFill>
                <a:latin typeface="+mn-lt"/>
              </a:rPr>
              <a:t>questo deve avvenire a monte, prima di procedere al trattamento</a:t>
            </a:r>
          </a:p>
          <a:p>
            <a:pPr algn="ctr"/>
            <a:r>
              <a:rPr lang="it-IT" b="1" dirty="0">
                <a:solidFill>
                  <a:schemeClr val="accent5">
                    <a:lumMod val="50000"/>
                  </a:schemeClr>
                </a:solidFill>
                <a:latin typeface="+mn-lt"/>
              </a:rPr>
              <a:t>dei dati vero e proprio e richiede un'analisi preventiva e un </a:t>
            </a:r>
            <a:r>
              <a:rPr lang="it-IT" b="1" dirty="0" smtClean="0">
                <a:solidFill>
                  <a:schemeClr val="accent5">
                    <a:lumMod val="50000"/>
                  </a:schemeClr>
                </a:solidFill>
                <a:latin typeface="+mn-lt"/>
              </a:rPr>
              <a:t>impegno da </a:t>
            </a:r>
            <a:r>
              <a:rPr lang="it-IT" b="1" dirty="0">
                <a:solidFill>
                  <a:schemeClr val="accent5">
                    <a:lumMod val="50000"/>
                  </a:schemeClr>
                </a:solidFill>
                <a:latin typeface="+mn-lt"/>
              </a:rPr>
              <a:t>parte dei </a:t>
            </a:r>
            <a:r>
              <a:rPr lang="it-IT" b="1" dirty="0" smtClean="0">
                <a:solidFill>
                  <a:schemeClr val="accent5">
                    <a:lumMod val="50000"/>
                  </a:schemeClr>
                </a:solidFill>
                <a:latin typeface="+mn-lt"/>
              </a:rPr>
              <a:t>Titolari che devono </a:t>
            </a:r>
            <a:r>
              <a:rPr lang="it-IT" b="1" dirty="0">
                <a:solidFill>
                  <a:schemeClr val="accent5">
                    <a:lumMod val="50000"/>
                  </a:schemeClr>
                </a:solidFill>
                <a:latin typeface="+mn-lt"/>
              </a:rPr>
              <a:t>attivarsi in una serie di attività </a:t>
            </a:r>
            <a:r>
              <a:rPr lang="it-IT" b="1" dirty="0" smtClean="0">
                <a:solidFill>
                  <a:schemeClr val="accent5">
                    <a:lumMod val="50000"/>
                  </a:schemeClr>
                </a:solidFill>
                <a:latin typeface="+mn-lt"/>
              </a:rPr>
              <a:t>specifiche e </a:t>
            </a:r>
            <a:r>
              <a:rPr lang="it-IT" b="1" dirty="0">
                <a:solidFill>
                  <a:schemeClr val="accent5">
                    <a:lumMod val="50000"/>
                  </a:schemeClr>
                </a:solidFill>
                <a:latin typeface="+mn-lt"/>
              </a:rPr>
              <a:t>dimostrabili.</a:t>
            </a:r>
          </a:p>
        </p:txBody>
      </p:sp>
      <p:sp>
        <p:nvSpPr>
          <p:cNvPr id="5" name="Rettangolo arrotondato 4"/>
          <p:cNvSpPr/>
          <p:nvPr/>
        </p:nvSpPr>
        <p:spPr>
          <a:xfrm>
            <a:off x="279400" y="3852719"/>
            <a:ext cx="7955659" cy="172258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750" dirty="0" smtClean="0">
                <a:ln w="0"/>
                <a:solidFill>
                  <a:schemeClr val="tx1"/>
                </a:solidFill>
                <a:effectLst>
                  <a:outerShdw blurRad="38100" dist="19050" dir="2700000" algn="tl" rotWithShape="0">
                    <a:schemeClr val="dk1">
                      <a:alpha val="40000"/>
                    </a:schemeClr>
                  </a:outerShdw>
                </a:effectLst>
              </a:rPr>
              <a:t>La «</a:t>
            </a:r>
            <a:r>
              <a:rPr lang="it-IT" sz="1750" dirty="0" err="1" smtClean="0">
                <a:ln w="0"/>
                <a:solidFill>
                  <a:schemeClr val="tx1"/>
                </a:solidFill>
                <a:effectLst>
                  <a:outerShdw blurRad="38100" dist="19050" dir="2700000" algn="tl" rotWithShape="0">
                    <a:schemeClr val="dk1">
                      <a:alpha val="40000"/>
                    </a:schemeClr>
                  </a:outerShdw>
                </a:effectLst>
              </a:rPr>
              <a:t>Pseudonimizzazione</a:t>
            </a:r>
            <a:r>
              <a:rPr lang="it-IT" sz="1750" dirty="0" smtClean="0">
                <a:ln w="0"/>
                <a:solidFill>
                  <a:schemeClr val="tx1"/>
                </a:solidFill>
                <a:effectLst>
                  <a:outerShdw blurRad="38100" dist="19050" dir="2700000" algn="tl" rotWithShape="0">
                    <a:schemeClr val="dk1">
                      <a:alpha val="40000"/>
                    </a:schemeClr>
                  </a:outerShdw>
                </a:effectLst>
              </a:rPr>
              <a:t>» </a:t>
            </a:r>
            <a:r>
              <a:rPr lang="it-IT" sz="1750" dirty="0">
                <a:ln w="0"/>
                <a:solidFill>
                  <a:schemeClr val="tx1"/>
                </a:solidFill>
                <a:effectLst>
                  <a:outerShdw blurRad="38100" dist="19050" dir="2700000" algn="tl" rotWithShape="0">
                    <a:schemeClr val="dk1">
                      <a:alpha val="40000"/>
                    </a:schemeClr>
                  </a:outerShdw>
                </a:effectLst>
              </a:rPr>
              <a:t>è il trattamento dei dati personali in modo tale che i dati personali non possano più essere attribuiti a un </a:t>
            </a:r>
            <a:r>
              <a:rPr lang="it-IT" sz="1750" dirty="0" smtClean="0">
                <a:ln w="0"/>
                <a:solidFill>
                  <a:schemeClr val="tx1"/>
                </a:solidFill>
                <a:effectLst>
                  <a:outerShdw blurRad="38100" dist="19050" dir="2700000" algn="tl" rotWithShape="0">
                    <a:schemeClr val="dk1">
                      <a:alpha val="40000"/>
                    </a:schemeClr>
                  </a:outerShdw>
                </a:effectLst>
              </a:rPr>
              <a:t>Interessato specifico </a:t>
            </a:r>
            <a:r>
              <a:rPr lang="it-IT" sz="1750" dirty="0">
                <a:ln w="0"/>
                <a:solidFill>
                  <a:schemeClr val="tx1"/>
                </a:solidFill>
                <a:effectLst>
                  <a:outerShdw blurRad="38100" dist="19050" dir="2700000" algn="tl" rotWithShape="0">
                    <a:schemeClr val="dk1">
                      <a:alpha val="40000"/>
                    </a:schemeClr>
                  </a:outerShdw>
                </a:effectLst>
              </a:rPr>
              <a:t>senza l’utilizzo di informazioni aggiuntive, a condizione che tali informazioni aggiuntive siano conservate separatamente e soggette a misure tecniche e organizzative intese a garantire che tali dati personali non siano attribuiti a una persona fisica identificata o identificabile”.</a:t>
            </a:r>
          </a:p>
        </p:txBody>
      </p:sp>
    </p:spTree>
    <p:extLst>
      <p:ext uri="{BB962C8B-B14F-4D97-AF65-F5344CB8AC3E}">
        <p14:creationId xmlns:p14="http://schemas.microsoft.com/office/powerpoint/2010/main" val="375727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u="none" dirty="0">
                <a:solidFill>
                  <a:srgbClr val="002060"/>
                </a:solidFill>
                <a:effectLst>
                  <a:outerShdw blurRad="38100" dist="38100" dir="2700000" algn="tl">
                    <a:srgbClr val="000000">
                      <a:alpha val="43137"/>
                    </a:srgbClr>
                  </a:outerShdw>
                </a:effectLst>
                <a:latin typeface="+mj-lt"/>
              </a:rPr>
              <a:t>PRIVACY BY DEFAULT</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25, par. </a:t>
            </a:r>
            <a:r>
              <a:rPr lang="da-DK" sz="2000" b="0" i="1" u="none" dirty="0" smtClean="0">
                <a:solidFill>
                  <a:srgbClr val="002060"/>
                </a:solidFill>
                <a:latin typeface="+mn-lt"/>
              </a:rPr>
              <a:t>2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3654847"/>
          </a:xfrm>
        </p:spPr>
        <p:txBody>
          <a:bodyPr/>
          <a:lstStyle/>
          <a:p>
            <a:r>
              <a:rPr lang="it-IT" dirty="0">
                <a:latin typeface="+mn-lt"/>
              </a:rPr>
              <a:t>Il </a:t>
            </a:r>
            <a:r>
              <a:rPr lang="it-IT" dirty="0" smtClean="0">
                <a:latin typeface="+mn-lt"/>
              </a:rPr>
              <a:t>Titolare del </a:t>
            </a:r>
            <a:r>
              <a:rPr lang="it-IT" dirty="0">
                <a:latin typeface="+mn-lt"/>
              </a:rPr>
              <a:t>trattamento mette in atto misure tecniche e </a:t>
            </a:r>
            <a:r>
              <a:rPr lang="it-IT" dirty="0" smtClean="0">
                <a:latin typeface="+mn-lt"/>
              </a:rPr>
              <a:t>organizzative adeguate </a:t>
            </a:r>
            <a:r>
              <a:rPr lang="it-IT" dirty="0">
                <a:latin typeface="+mn-lt"/>
              </a:rPr>
              <a:t>per garantire che </a:t>
            </a:r>
            <a:r>
              <a:rPr lang="it-IT" dirty="0" smtClean="0">
                <a:latin typeface="+mn-lt"/>
              </a:rPr>
              <a:t>siano trattati</a:t>
            </a:r>
            <a:r>
              <a:rPr lang="it-IT" dirty="0">
                <a:latin typeface="+mn-lt"/>
              </a:rPr>
              <a:t>, per impostazione predefinita, solo i dati personali necessari per ogni specifica finalità </a:t>
            </a:r>
            <a:r>
              <a:rPr lang="it-IT" dirty="0" smtClean="0">
                <a:latin typeface="+mn-lt"/>
              </a:rPr>
              <a:t>del trattamento</a:t>
            </a:r>
            <a:r>
              <a:rPr lang="it-IT" dirty="0">
                <a:latin typeface="+mn-lt"/>
              </a:rPr>
              <a:t>. </a:t>
            </a:r>
            <a:r>
              <a:rPr lang="it-IT" dirty="0" smtClean="0">
                <a:latin typeface="+mn-lt"/>
              </a:rPr>
              <a:t>Tale obbligo </a:t>
            </a:r>
            <a:r>
              <a:rPr lang="it-IT" dirty="0">
                <a:latin typeface="+mn-lt"/>
              </a:rPr>
              <a:t>vale per la quantità dei dati personali raccolti, la portata del trattamento, </a:t>
            </a:r>
            <a:r>
              <a:rPr lang="it-IT" dirty="0" smtClean="0">
                <a:latin typeface="+mn-lt"/>
              </a:rPr>
              <a:t>il periodo </a:t>
            </a:r>
            <a:r>
              <a:rPr lang="it-IT" dirty="0">
                <a:latin typeface="+mn-lt"/>
              </a:rPr>
              <a:t>di conservazione e l'accessibilità. In particolare, dette misure garantiscono che, per </a:t>
            </a:r>
            <a:r>
              <a:rPr lang="it-IT" dirty="0" smtClean="0">
                <a:latin typeface="+mn-lt"/>
              </a:rPr>
              <a:t>impostazione predefinita</a:t>
            </a:r>
            <a:r>
              <a:rPr lang="it-IT" dirty="0">
                <a:latin typeface="+mn-lt"/>
              </a:rPr>
              <a:t>, non siano resi accessibili dati personali a un numero indefinito di persone fisiche senza</a:t>
            </a:r>
          </a:p>
          <a:p>
            <a:r>
              <a:rPr lang="it-IT" dirty="0">
                <a:latin typeface="+mn-lt"/>
              </a:rPr>
              <a:t>l'intervento della persona fisica</a:t>
            </a:r>
            <a:r>
              <a:rPr lang="it-IT" dirty="0" smtClean="0">
                <a:latin typeface="+mn-lt"/>
              </a:rPr>
              <a:t>.</a:t>
            </a:r>
          </a:p>
          <a:p>
            <a:endParaRPr lang="it-IT" sz="1200" dirty="0">
              <a:latin typeface="+mn-lt"/>
            </a:endParaRPr>
          </a:p>
          <a:p>
            <a:pPr algn="ctr"/>
            <a:r>
              <a:rPr lang="it-IT" b="1" u="sng" dirty="0" smtClean="0">
                <a:solidFill>
                  <a:schemeClr val="accent5">
                    <a:lumMod val="50000"/>
                  </a:schemeClr>
                </a:solidFill>
                <a:latin typeface="+mn-lt"/>
              </a:rPr>
              <a:t>Tale principio </a:t>
            </a:r>
            <a:r>
              <a:rPr lang="it-IT" b="1" u="sng" dirty="0">
                <a:solidFill>
                  <a:schemeClr val="accent5">
                    <a:lumMod val="50000"/>
                  </a:schemeClr>
                </a:solidFill>
                <a:latin typeface="+mn-lt"/>
              </a:rPr>
              <a:t>intende indicare che i sistemi di raccolta dei dati devono essere configurati in modo da non consentire trattamenti </a:t>
            </a:r>
            <a:r>
              <a:rPr lang="it-IT" b="1" u="sng" dirty="0" smtClean="0">
                <a:solidFill>
                  <a:schemeClr val="accent5">
                    <a:lumMod val="50000"/>
                  </a:schemeClr>
                </a:solidFill>
                <a:latin typeface="+mn-lt"/>
              </a:rPr>
              <a:t>diversi da </a:t>
            </a:r>
            <a:r>
              <a:rPr lang="it-IT" b="1" u="sng" dirty="0">
                <a:solidFill>
                  <a:schemeClr val="accent5">
                    <a:lumMod val="50000"/>
                  </a:schemeClr>
                </a:solidFill>
                <a:latin typeface="+mn-lt"/>
              </a:rPr>
              <a:t>quelli previsti nella progettazione</a:t>
            </a:r>
          </a:p>
        </p:txBody>
      </p:sp>
    </p:spTree>
    <p:extLst>
      <p:ext uri="{BB962C8B-B14F-4D97-AF65-F5344CB8AC3E}">
        <p14:creationId xmlns:p14="http://schemas.microsoft.com/office/powerpoint/2010/main" val="190297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792083"/>
            <a:ext cx="7834121" cy="1354217"/>
          </a:xfrm>
        </p:spPr>
        <p:txBody>
          <a:bodyPr/>
          <a:lstStyle/>
          <a:p>
            <a:pPr algn="ctr"/>
            <a:r>
              <a:rPr lang="it-IT" sz="2000" b="0" dirty="0" smtClean="0">
                <a:solidFill>
                  <a:srgbClr val="002060"/>
                </a:solidFill>
                <a:latin typeface="+mn-lt"/>
              </a:rPr>
              <a:t>PRIVACY BY DEFAULT INTESA COME PROTEZIONE DEI DATI PER IMPOSTAZIONE PREDEFINITA</a:t>
            </a:r>
            <a:r>
              <a:rPr lang="da-DK" sz="2000" b="0" u="none" dirty="0" smtClean="0">
                <a:solidFill>
                  <a:srgbClr val="002060"/>
                </a:solidFill>
                <a:latin typeface="+mn-lt"/>
              </a:rPr>
              <a:t/>
            </a:r>
            <a:br>
              <a:rPr lang="da-DK" sz="2000" b="0" u="none" dirty="0" smtClean="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761594"/>
            <a:ext cx="7834121" cy="2746906"/>
          </a:xfrm>
        </p:spPr>
        <p:txBody>
          <a:bodyPr/>
          <a:lstStyle/>
          <a:p>
            <a:r>
              <a:rPr lang="it-IT" dirty="0">
                <a:latin typeface="+mn-lt"/>
              </a:rPr>
              <a:t>Il principio </a:t>
            </a:r>
            <a:r>
              <a:rPr lang="it-IT" dirty="0" smtClean="0">
                <a:latin typeface="+mn-lt"/>
              </a:rPr>
              <a:t>della «Privacy by Default» stabilisce </a:t>
            </a:r>
            <a:r>
              <a:rPr lang="it-IT" dirty="0">
                <a:latin typeface="+mn-lt"/>
              </a:rPr>
              <a:t>che per impostazione predefinita</a:t>
            </a:r>
            <a:r>
              <a:rPr lang="it-IT" dirty="0" smtClean="0">
                <a:latin typeface="+mn-lt"/>
              </a:rPr>
              <a:t>:</a:t>
            </a:r>
          </a:p>
          <a:p>
            <a:endParaRPr lang="it-IT" sz="900" dirty="0">
              <a:latin typeface="+mn-lt"/>
            </a:endParaRPr>
          </a:p>
          <a:p>
            <a:r>
              <a:rPr lang="it-IT" dirty="0" smtClean="0">
                <a:latin typeface="+mn-lt"/>
              </a:rPr>
              <a:t>• siano </a:t>
            </a:r>
            <a:r>
              <a:rPr lang="it-IT" dirty="0">
                <a:latin typeface="+mn-lt"/>
              </a:rPr>
              <a:t>trattati solo i dati personali necessari per ogni specifica </a:t>
            </a:r>
            <a:r>
              <a:rPr lang="it-IT" dirty="0" smtClean="0">
                <a:latin typeface="+mn-lt"/>
              </a:rPr>
              <a:t>finalità del </a:t>
            </a:r>
            <a:r>
              <a:rPr lang="it-IT" dirty="0">
                <a:latin typeface="+mn-lt"/>
              </a:rPr>
              <a:t>trattamento;</a:t>
            </a:r>
          </a:p>
          <a:p>
            <a:r>
              <a:rPr lang="it-IT" dirty="0" smtClean="0">
                <a:latin typeface="+mn-lt"/>
              </a:rPr>
              <a:t>• non </a:t>
            </a:r>
            <a:r>
              <a:rPr lang="it-IT" dirty="0">
                <a:latin typeface="+mn-lt"/>
              </a:rPr>
              <a:t>possano essere trattati dati personali ulteriori rispetto a quelli minimi indispensabili per ogni specifica finalità (</a:t>
            </a:r>
            <a:r>
              <a:rPr lang="it-IT" b="1" i="1" dirty="0">
                <a:latin typeface="+mn-lt"/>
              </a:rPr>
              <a:t>principio della minimizzazione</a:t>
            </a:r>
            <a:r>
              <a:rPr lang="it-IT" dirty="0">
                <a:latin typeface="+mn-lt"/>
              </a:rPr>
              <a:t>)</a:t>
            </a:r>
          </a:p>
          <a:p>
            <a:r>
              <a:rPr lang="it-IT" dirty="0" smtClean="0">
                <a:latin typeface="+mn-lt"/>
              </a:rPr>
              <a:t>• venga </a:t>
            </a:r>
            <a:r>
              <a:rPr lang="it-IT" dirty="0">
                <a:latin typeface="+mn-lt"/>
              </a:rPr>
              <a:t>garantito che i dati raccolti non siano conservati per tempi ulteriori rispetto a quelli minimi necessari</a:t>
            </a:r>
          </a:p>
          <a:p>
            <a:endParaRPr lang="it-IT" sz="400" dirty="0">
              <a:latin typeface="+mn-lt"/>
            </a:endParaRPr>
          </a:p>
        </p:txBody>
      </p:sp>
    </p:spTree>
    <p:extLst>
      <p:ext uri="{BB962C8B-B14F-4D97-AF65-F5344CB8AC3E}">
        <p14:creationId xmlns:p14="http://schemas.microsoft.com/office/powerpoint/2010/main" val="398054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duotone>
              <a:schemeClr val="accent1">
                <a:shade val="45000"/>
                <a:satMod val="135000"/>
              </a:schemeClr>
              <a:prstClr val="white"/>
            </a:duotone>
          </a:blip>
          <a:stretch>
            <a:fillRect/>
          </a:stretch>
        </p:blipFill>
        <p:spPr>
          <a:xfrm>
            <a:off x="139699" y="844126"/>
            <a:ext cx="8356600" cy="4618565"/>
          </a:xfrm>
          <a:prstGeom prst="rect">
            <a:avLst/>
          </a:prstGeom>
        </p:spPr>
      </p:pic>
      <p:sp>
        <p:nvSpPr>
          <p:cNvPr id="3" name="Segnaposto testo 2"/>
          <p:cNvSpPr>
            <a:spLocks noGrp="1"/>
          </p:cNvSpPr>
          <p:nvPr>
            <p:ph type="body" idx="1"/>
          </p:nvPr>
        </p:nvSpPr>
        <p:spPr>
          <a:xfrm>
            <a:off x="400939" y="1079500"/>
            <a:ext cx="7834121" cy="3639458"/>
          </a:xfrm>
        </p:spPr>
        <p:txBody>
          <a:bodyPr/>
          <a:lstStyle/>
          <a:p>
            <a:r>
              <a:rPr lang="it-IT" b="1" dirty="0">
                <a:solidFill>
                  <a:schemeClr val="tx1"/>
                </a:solidFill>
                <a:latin typeface="+mj-lt"/>
              </a:rPr>
              <a:t>ACCOUNTABILITY</a:t>
            </a:r>
          </a:p>
          <a:p>
            <a:r>
              <a:rPr lang="it-IT" b="1" dirty="0">
                <a:solidFill>
                  <a:schemeClr val="tx1"/>
                </a:solidFill>
                <a:latin typeface="+mj-lt"/>
              </a:rPr>
              <a:t>PRIVACY BY DESIGN</a:t>
            </a:r>
          </a:p>
          <a:p>
            <a:r>
              <a:rPr lang="it-IT" b="1" dirty="0">
                <a:solidFill>
                  <a:schemeClr val="tx1"/>
                </a:solidFill>
                <a:latin typeface="+mj-lt"/>
              </a:rPr>
              <a:t>PRIVACY BY </a:t>
            </a:r>
            <a:r>
              <a:rPr lang="it-IT" b="1" dirty="0" smtClean="0">
                <a:solidFill>
                  <a:schemeClr val="tx1"/>
                </a:solidFill>
                <a:latin typeface="+mj-lt"/>
              </a:rPr>
              <a:t>DEFAULT</a:t>
            </a:r>
          </a:p>
          <a:p>
            <a:endParaRPr lang="it-IT" b="1" dirty="0">
              <a:solidFill>
                <a:schemeClr val="tx1"/>
              </a:solidFill>
              <a:latin typeface="+mj-lt"/>
            </a:endParaRPr>
          </a:p>
          <a:p>
            <a:r>
              <a:rPr lang="it-IT" dirty="0">
                <a:solidFill>
                  <a:schemeClr val="tx1"/>
                </a:solidFill>
                <a:latin typeface="+mj-lt"/>
              </a:rPr>
              <a:t>Riassumendo, questi principi </a:t>
            </a:r>
            <a:r>
              <a:rPr lang="it-IT" dirty="0" smtClean="0">
                <a:solidFill>
                  <a:schemeClr val="tx1"/>
                </a:solidFill>
                <a:latin typeface="+mj-lt"/>
              </a:rPr>
              <a:t>promuovono </a:t>
            </a:r>
          </a:p>
          <a:p>
            <a:r>
              <a:rPr lang="it-IT" dirty="0" smtClean="0">
                <a:solidFill>
                  <a:schemeClr val="tx1"/>
                </a:solidFill>
                <a:latin typeface="+mj-lt"/>
              </a:rPr>
              <a:t>un'idea </a:t>
            </a:r>
            <a:r>
              <a:rPr lang="it-IT" dirty="0">
                <a:solidFill>
                  <a:schemeClr val="tx1"/>
                </a:solidFill>
                <a:latin typeface="+mj-lt"/>
              </a:rPr>
              <a:t>di </a:t>
            </a:r>
            <a:r>
              <a:rPr lang="it-IT" dirty="0" smtClean="0">
                <a:solidFill>
                  <a:schemeClr val="tx1"/>
                </a:solidFill>
                <a:latin typeface="+mj-lt"/>
              </a:rPr>
              <a:t>protezione dei dati nuova </a:t>
            </a:r>
            <a:r>
              <a:rPr lang="it-IT" dirty="0">
                <a:solidFill>
                  <a:schemeClr val="tx1"/>
                </a:solidFill>
                <a:latin typeface="+mj-lt"/>
              </a:rPr>
              <a:t>e più </a:t>
            </a:r>
            <a:endParaRPr lang="it-IT" dirty="0" smtClean="0">
              <a:solidFill>
                <a:schemeClr val="tx1"/>
              </a:solidFill>
              <a:latin typeface="+mj-lt"/>
            </a:endParaRPr>
          </a:p>
          <a:p>
            <a:r>
              <a:rPr lang="it-IT" dirty="0" smtClean="0">
                <a:solidFill>
                  <a:schemeClr val="tx1"/>
                </a:solidFill>
                <a:latin typeface="+mj-lt"/>
              </a:rPr>
              <a:t>tecnologica, incentrata </a:t>
            </a:r>
            <a:r>
              <a:rPr lang="it-IT" dirty="0">
                <a:solidFill>
                  <a:schemeClr val="tx1"/>
                </a:solidFill>
                <a:latin typeface="+mj-lt"/>
              </a:rPr>
              <a:t>sulla </a:t>
            </a:r>
            <a:r>
              <a:rPr lang="it-IT" dirty="0" smtClean="0">
                <a:solidFill>
                  <a:schemeClr val="tx1"/>
                </a:solidFill>
                <a:latin typeface="+mj-lt"/>
              </a:rPr>
              <a:t>responsabilizzazione </a:t>
            </a:r>
          </a:p>
          <a:p>
            <a:r>
              <a:rPr lang="it-IT" dirty="0" smtClean="0">
                <a:solidFill>
                  <a:schemeClr val="tx1"/>
                </a:solidFill>
                <a:latin typeface="+mj-lt"/>
              </a:rPr>
              <a:t>di </a:t>
            </a:r>
            <a:r>
              <a:rPr lang="it-IT" dirty="0">
                <a:solidFill>
                  <a:schemeClr val="tx1"/>
                </a:solidFill>
                <a:latin typeface="+mj-lt"/>
              </a:rPr>
              <a:t>tutti gli addetti al trattamento</a:t>
            </a:r>
            <a:r>
              <a:rPr lang="it-IT" dirty="0" smtClean="0">
                <a:solidFill>
                  <a:schemeClr val="tx1"/>
                </a:solidFill>
                <a:latin typeface="+mj-lt"/>
              </a:rPr>
              <a:t>.</a:t>
            </a:r>
          </a:p>
          <a:p>
            <a:endParaRPr lang="it-IT" sz="400" dirty="0">
              <a:solidFill>
                <a:schemeClr val="tx1"/>
              </a:solidFill>
              <a:latin typeface="+mj-lt"/>
            </a:endParaRPr>
          </a:p>
          <a:p>
            <a:r>
              <a:rPr lang="it-IT" dirty="0">
                <a:solidFill>
                  <a:schemeClr val="tx1"/>
                </a:solidFill>
                <a:latin typeface="+mj-lt"/>
              </a:rPr>
              <a:t>Una protezione dei dati più </a:t>
            </a:r>
            <a:r>
              <a:rPr lang="it-IT" dirty="0" smtClean="0">
                <a:solidFill>
                  <a:schemeClr val="tx1"/>
                </a:solidFill>
                <a:latin typeface="+mj-lt"/>
              </a:rPr>
              <a:t>tecnologica perché richiede </a:t>
            </a:r>
            <a:r>
              <a:rPr lang="it-IT" dirty="0">
                <a:solidFill>
                  <a:schemeClr val="tx1"/>
                </a:solidFill>
                <a:latin typeface="+mj-lt"/>
              </a:rPr>
              <a:t>la progettazione e </a:t>
            </a:r>
            <a:r>
              <a:rPr lang="it-IT" dirty="0" smtClean="0">
                <a:solidFill>
                  <a:schemeClr val="tx1"/>
                </a:solidFill>
                <a:latin typeface="+mj-lt"/>
              </a:rPr>
              <a:t>l’adozione di </a:t>
            </a:r>
            <a:r>
              <a:rPr lang="it-IT" dirty="0">
                <a:solidFill>
                  <a:schemeClr val="tx1"/>
                </a:solidFill>
                <a:latin typeface="+mj-lt"/>
              </a:rPr>
              <a:t>misure tecniche e </a:t>
            </a:r>
            <a:r>
              <a:rPr lang="it-IT" dirty="0" smtClean="0">
                <a:solidFill>
                  <a:schemeClr val="tx1"/>
                </a:solidFill>
                <a:latin typeface="+mj-lt"/>
              </a:rPr>
              <a:t>organizzative, di </a:t>
            </a:r>
            <a:r>
              <a:rPr lang="it-IT" dirty="0">
                <a:solidFill>
                  <a:schemeClr val="tx1"/>
                </a:solidFill>
                <a:latin typeface="+mj-lt"/>
              </a:rPr>
              <a:t>procedure e di strumenti </a:t>
            </a:r>
            <a:r>
              <a:rPr lang="it-IT" dirty="0" smtClean="0">
                <a:solidFill>
                  <a:schemeClr val="tx1"/>
                </a:solidFill>
                <a:latin typeface="+mj-lt"/>
              </a:rPr>
              <a:t>adeguati al </a:t>
            </a:r>
            <a:r>
              <a:rPr lang="it-IT" dirty="0">
                <a:solidFill>
                  <a:schemeClr val="tx1"/>
                </a:solidFill>
                <a:latin typeface="+mj-lt"/>
              </a:rPr>
              <a:t>trattamento dei dati personali.</a:t>
            </a:r>
          </a:p>
        </p:txBody>
      </p:sp>
    </p:spTree>
    <p:extLst>
      <p:ext uri="{BB962C8B-B14F-4D97-AF65-F5344CB8AC3E}">
        <p14:creationId xmlns:p14="http://schemas.microsoft.com/office/powerpoint/2010/main" val="110639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717722"/>
            <a:ext cx="7834121" cy="615553"/>
          </a:xfrm>
        </p:spPr>
        <p:txBody>
          <a:bodyPr/>
          <a:lstStyle/>
          <a:p>
            <a:pPr algn="ctr"/>
            <a:r>
              <a:rPr lang="it-IT" sz="4000" b="1" dirty="0">
                <a:solidFill>
                  <a:srgbClr val="002060"/>
                </a:solidFill>
                <a:latin typeface="+mj-lt"/>
              </a:rPr>
              <a:t>I </a:t>
            </a:r>
            <a:r>
              <a:rPr lang="it-IT" sz="4000" b="1" dirty="0" smtClean="0">
                <a:solidFill>
                  <a:srgbClr val="002060"/>
                </a:solidFill>
                <a:latin typeface="+mj-lt"/>
              </a:rPr>
              <a:t>RUOLI PREVISTI DAL GDPR</a:t>
            </a:r>
            <a:endParaRPr lang="it-IT" sz="4000" b="1" dirty="0">
              <a:solidFill>
                <a:srgbClr val="002060"/>
              </a:solidFill>
              <a:latin typeface="+mj-lt"/>
            </a:endParaRPr>
          </a:p>
        </p:txBody>
      </p:sp>
      <p:sp>
        <p:nvSpPr>
          <p:cNvPr id="3" name="Rettangolo 2"/>
          <p:cNvSpPr/>
          <p:nvPr/>
        </p:nvSpPr>
        <p:spPr>
          <a:xfrm>
            <a:off x="2946400" y="1602946"/>
            <a:ext cx="33528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b="1" dirty="0" smtClean="0">
                <a:ln w="0"/>
                <a:solidFill>
                  <a:schemeClr val="tx1"/>
                </a:solidFill>
                <a:effectLst>
                  <a:outerShdw blurRad="38100" dist="19050" dir="2700000" algn="tl" rotWithShape="0">
                    <a:schemeClr val="dk1">
                      <a:alpha val="40000"/>
                    </a:schemeClr>
                  </a:outerShdw>
                </a:effectLst>
              </a:rPr>
              <a:t>TITOLARE DEL TRATTAMENTO</a:t>
            </a:r>
            <a:endParaRPr lang="it-IT" b="1" dirty="0">
              <a:ln w="0"/>
              <a:solidFill>
                <a:schemeClr val="tx1"/>
              </a:solidFill>
              <a:effectLst>
                <a:outerShdw blurRad="38100" dist="19050" dir="2700000" algn="tl" rotWithShape="0">
                  <a:schemeClr val="dk1">
                    <a:alpha val="40000"/>
                  </a:schemeClr>
                </a:outerShdw>
              </a:effectLst>
            </a:endParaRPr>
          </a:p>
        </p:txBody>
      </p:sp>
      <p:sp>
        <p:nvSpPr>
          <p:cNvPr id="5" name="Ovale 4"/>
          <p:cNvSpPr/>
          <p:nvPr/>
        </p:nvSpPr>
        <p:spPr>
          <a:xfrm>
            <a:off x="6756400" y="2253617"/>
            <a:ext cx="1676400" cy="914400"/>
          </a:xfrm>
          <a:prstGeom prst="ellipse">
            <a:avLst/>
          </a:prstGeom>
          <a:ln w="9525">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smtClean="0"/>
              <a:t>DPO</a:t>
            </a:r>
            <a:endParaRPr lang="it-IT" dirty="0"/>
          </a:p>
        </p:txBody>
      </p:sp>
      <p:sp>
        <p:nvSpPr>
          <p:cNvPr id="6" name="Rettangolo 5"/>
          <p:cNvSpPr/>
          <p:nvPr/>
        </p:nvSpPr>
        <p:spPr>
          <a:xfrm>
            <a:off x="2968368" y="4051300"/>
            <a:ext cx="3352800" cy="838200"/>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b="1" dirty="0" smtClean="0">
                <a:ln w="0"/>
                <a:solidFill>
                  <a:schemeClr val="tx1"/>
                </a:solidFill>
                <a:effectLst>
                  <a:outerShdw blurRad="38100" dist="19050" dir="2700000" algn="tl" rotWithShape="0">
                    <a:schemeClr val="dk1">
                      <a:alpha val="40000"/>
                    </a:schemeClr>
                  </a:outerShdw>
                </a:effectLst>
              </a:rPr>
              <a:t>AUTORIZZATO AL TRATTAMENTO</a:t>
            </a:r>
            <a:endParaRPr lang="it-IT" b="1" dirty="0">
              <a:ln w="0"/>
              <a:solidFill>
                <a:schemeClr val="tx1"/>
              </a:solidFill>
              <a:effectLst>
                <a:outerShdw blurRad="38100" dist="19050" dir="2700000" algn="tl" rotWithShape="0">
                  <a:schemeClr val="dk1">
                    <a:alpha val="40000"/>
                  </a:schemeClr>
                </a:outerShdw>
              </a:effectLst>
            </a:endParaRPr>
          </a:p>
        </p:txBody>
      </p:sp>
      <p:sp>
        <p:nvSpPr>
          <p:cNvPr id="7" name="Rettangolo arrotondato 6"/>
          <p:cNvSpPr/>
          <p:nvPr/>
        </p:nvSpPr>
        <p:spPr>
          <a:xfrm>
            <a:off x="203200" y="2710817"/>
            <a:ext cx="2743200" cy="9594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RESPONSABILE DEL TRATTAMENTO (ESTERNO)</a:t>
            </a:r>
            <a:endParaRPr lang="it-IT" dirty="0"/>
          </a:p>
        </p:txBody>
      </p:sp>
      <p:sp>
        <p:nvSpPr>
          <p:cNvPr id="8" name="Rettangolo arrotondato 7"/>
          <p:cNvSpPr/>
          <p:nvPr/>
        </p:nvSpPr>
        <p:spPr>
          <a:xfrm>
            <a:off x="427099" y="4470400"/>
            <a:ext cx="2133600" cy="800100"/>
          </a:xfrm>
          <a:prstGeom prst="roundRect">
            <a:avLst/>
          </a:prstGeom>
          <a:ln>
            <a:solidFill>
              <a:schemeClr val="accent5">
                <a:lumMod val="60000"/>
                <a:lumOff val="40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SUB-RESPONSABILE</a:t>
            </a:r>
            <a:endParaRPr lang="it-IT" dirty="0"/>
          </a:p>
        </p:txBody>
      </p:sp>
      <p:cxnSp>
        <p:nvCxnSpPr>
          <p:cNvPr id="10" name="Connettore 1 9"/>
          <p:cNvCxnSpPr>
            <a:stCxn id="3" idx="2"/>
            <a:endCxn id="6" idx="0"/>
          </p:cNvCxnSpPr>
          <p:nvPr/>
        </p:nvCxnSpPr>
        <p:spPr>
          <a:xfrm>
            <a:off x="4622800" y="2441146"/>
            <a:ext cx="21968" cy="1610154"/>
          </a:xfrm>
          <a:prstGeom prst="line">
            <a:avLst/>
          </a:prstGeom>
        </p:spPr>
        <p:style>
          <a:lnRef idx="2">
            <a:schemeClr val="dk1"/>
          </a:lnRef>
          <a:fillRef idx="0">
            <a:schemeClr val="dk1"/>
          </a:fillRef>
          <a:effectRef idx="1">
            <a:schemeClr val="dk1"/>
          </a:effectRef>
          <a:fontRef idx="minor">
            <a:schemeClr val="tx1"/>
          </a:fontRef>
        </p:style>
      </p:cxnSp>
      <p:sp>
        <p:nvSpPr>
          <p:cNvPr id="13" name="Arco 12"/>
          <p:cNvSpPr/>
          <p:nvPr/>
        </p:nvSpPr>
        <p:spPr>
          <a:xfrm>
            <a:off x="6299200" y="2022046"/>
            <a:ext cx="1447800" cy="419100"/>
          </a:xfrm>
          <a:prstGeom prst="arc">
            <a:avLst>
              <a:gd name="adj1" fmla="val 11015483"/>
              <a:gd name="adj2"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cxnSp>
        <p:nvCxnSpPr>
          <p:cNvPr id="15" name="Connettore 2 14"/>
          <p:cNvCxnSpPr>
            <a:stCxn id="7" idx="2"/>
          </p:cNvCxnSpPr>
          <p:nvPr/>
        </p:nvCxnSpPr>
        <p:spPr>
          <a:xfrm>
            <a:off x="1574800" y="3670300"/>
            <a:ext cx="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2946400" y="3246223"/>
            <a:ext cx="168738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499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u="none" dirty="0">
                <a:solidFill>
                  <a:srgbClr val="002060"/>
                </a:solidFill>
                <a:effectLst>
                  <a:outerShdw blurRad="38100" dist="38100" dir="2700000" algn="tl">
                    <a:srgbClr val="000000">
                      <a:alpha val="43137"/>
                    </a:srgbClr>
                  </a:outerShdw>
                </a:effectLst>
                <a:latin typeface="+mj-lt"/>
              </a:rPr>
              <a:t>TITOLARE DEL TRATTAMENTO</a:t>
            </a:r>
            <a:r>
              <a:rPr lang="it-IT" b="0" u="none" dirty="0" smtClean="0">
                <a:solidFill>
                  <a:srgbClr val="002060"/>
                </a:solidFill>
              </a:rPr>
              <a:t/>
            </a:r>
            <a:br>
              <a:rPr lang="it-IT" b="0" u="none" dirty="0" smtClean="0">
                <a:solidFill>
                  <a:srgbClr val="002060"/>
                </a:solidFill>
              </a:rPr>
            </a:br>
            <a:r>
              <a:rPr lang="da-DK" sz="2000" b="0" i="1" u="none" dirty="0">
                <a:solidFill>
                  <a:srgbClr val="002060"/>
                </a:solidFill>
                <a:latin typeface="+mn-lt"/>
              </a:rPr>
              <a:t>Art. </a:t>
            </a:r>
            <a:r>
              <a:rPr lang="da-DK" sz="2000" b="0" i="1" u="none" dirty="0" smtClean="0">
                <a:solidFill>
                  <a:srgbClr val="002060"/>
                </a:solidFill>
                <a:latin typeface="+mn-lt"/>
              </a:rPr>
              <a:t>4, </a:t>
            </a:r>
            <a:r>
              <a:rPr lang="da-DK" sz="2000" b="0" i="1" u="none" dirty="0">
                <a:solidFill>
                  <a:srgbClr val="002060"/>
                </a:solidFill>
                <a:latin typeface="+mn-lt"/>
              </a:rPr>
              <a:t>par. 1</a:t>
            </a:r>
            <a:r>
              <a:rPr lang="da-DK" sz="2000" b="0" i="1" u="none" dirty="0" smtClean="0">
                <a:solidFill>
                  <a:srgbClr val="002060"/>
                </a:solidFill>
                <a:latin typeface="+mn-lt"/>
              </a:rPr>
              <a:t>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4001095"/>
          </a:xfrm>
        </p:spPr>
        <p:txBody>
          <a:bodyPr/>
          <a:lstStyle/>
          <a:p>
            <a:r>
              <a:rPr lang="it-IT" dirty="0" smtClean="0">
                <a:latin typeface="+mn-lt"/>
              </a:rPr>
              <a:t>La persona </a:t>
            </a:r>
            <a:r>
              <a:rPr lang="it-IT" dirty="0">
                <a:latin typeface="+mn-lt"/>
              </a:rPr>
              <a:t>fisica o giuridica, l'autorità pubblica, il servizio o altro organismo</a:t>
            </a:r>
          </a:p>
          <a:p>
            <a:r>
              <a:rPr lang="it-IT" dirty="0">
                <a:latin typeface="+mn-lt"/>
              </a:rPr>
              <a:t>che, singolarmente o insieme ad altri, determina le finalità e i mezzi del</a:t>
            </a:r>
          </a:p>
          <a:p>
            <a:r>
              <a:rPr lang="it-IT" dirty="0">
                <a:latin typeface="+mn-lt"/>
              </a:rPr>
              <a:t>trattamento di dati personali; quando le finalità e i mezzi di tale trattamento</a:t>
            </a:r>
          </a:p>
          <a:p>
            <a:r>
              <a:rPr lang="it-IT" dirty="0">
                <a:latin typeface="+mn-lt"/>
              </a:rPr>
              <a:t>sono determinati dal diritto dell'Unione o degli Stati membri, il titolare del</a:t>
            </a:r>
          </a:p>
          <a:p>
            <a:r>
              <a:rPr lang="it-IT" dirty="0">
                <a:latin typeface="+mn-lt"/>
              </a:rPr>
              <a:t>trattamento o i criteri specifici applicabili alla sua designazione possono </a:t>
            </a:r>
            <a:r>
              <a:rPr lang="it-IT" dirty="0" smtClean="0">
                <a:latin typeface="+mn-lt"/>
              </a:rPr>
              <a:t>essere stabiliti </a:t>
            </a:r>
            <a:r>
              <a:rPr lang="it-IT" dirty="0">
                <a:latin typeface="+mn-lt"/>
              </a:rPr>
              <a:t>dal diritto dell'Unione o degli Stati </a:t>
            </a:r>
            <a:r>
              <a:rPr lang="it-IT" dirty="0" smtClean="0">
                <a:latin typeface="+mn-lt"/>
              </a:rPr>
              <a:t>membri</a:t>
            </a:r>
          </a:p>
          <a:p>
            <a:endParaRPr lang="it-IT" sz="600" dirty="0">
              <a:latin typeface="+mn-lt"/>
            </a:endParaRPr>
          </a:p>
          <a:p>
            <a:pPr algn="ctr"/>
            <a:r>
              <a:rPr lang="it-IT" b="1" u="sng" dirty="0" smtClean="0">
                <a:solidFill>
                  <a:schemeClr val="accent5">
                    <a:lumMod val="50000"/>
                  </a:schemeClr>
                </a:solidFill>
                <a:latin typeface="+mn-lt"/>
              </a:rPr>
              <a:t>CONTITOLARI DEL TRATTAMENTO</a:t>
            </a:r>
          </a:p>
          <a:p>
            <a:pPr algn="ctr"/>
            <a:r>
              <a:rPr lang="da-DK" i="1" dirty="0" smtClean="0">
                <a:solidFill>
                  <a:schemeClr val="accent5">
                    <a:lumMod val="50000"/>
                  </a:schemeClr>
                </a:solidFill>
                <a:latin typeface="+mn-lt"/>
              </a:rPr>
              <a:t>Art</a:t>
            </a:r>
            <a:r>
              <a:rPr lang="da-DK" i="1" dirty="0">
                <a:solidFill>
                  <a:schemeClr val="accent5">
                    <a:lumMod val="50000"/>
                  </a:schemeClr>
                </a:solidFill>
                <a:latin typeface="+mn-lt"/>
              </a:rPr>
              <a:t>. </a:t>
            </a:r>
            <a:r>
              <a:rPr lang="da-DK" i="1" dirty="0" smtClean="0">
                <a:solidFill>
                  <a:schemeClr val="accent5">
                    <a:lumMod val="50000"/>
                  </a:schemeClr>
                </a:solidFill>
                <a:latin typeface="+mn-lt"/>
              </a:rPr>
              <a:t>26, </a:t>
            </a:r>
            <a:r>
              <a:rPr lang="da-DK" i="1" dirty="0">
                <a:solidFill>
                  <a:schemeClr val="accent5">
                    <a:lumMod val="50000"/>
                  </a:schemeClr>
                </a:solidFill>
                <a:latin typeface="+mn-lt"/>
              </a:rPr>
              <a:t>par. 1 del GDPR</a:t>
            </a:r>
            <a:endParaRPr lang="it-IT" i="1" dirty="0">
              <a:solidFill>
                <a:schemeClr val="accent5">
                  <a:lumMod val="50000"/>
                </a:schemeClr>
              </a:solidFill>
              <a:latin typeface="+mn-lt"/>
            </a:endParaRPr>
          </a:p>
          <a:p>
            <a:pPr algn="ctr"/>
            <a:r>
              <a:rPr lang="it-IT" sz="1800" dirty="0">
                <a:solidFill>
                  <a:schemeClr val="accent5">
                    <a:lumMod val="50000"/>
                  </a:schemeClr>
                </a:solidFill>
                <a:latin typeface="+mn-lt"/>
              </a:rPr>
              <a:t>Allorché due o più </a:t>
            </a:r>
            <a:r>
              <a:rPr lang="it-IT" sz="1800" dirty="0" smtClean="0">
                <a:solidFill>
                  <a:schemeClr val="accent5">
                    <a:lumMod val="50000"/>
                  </a:schemeClr>
                </a:solidFill>
                <a:latin typeface="+mn-lt"/>
              </a:rPr>
              <a:t>Titolari del </a:t>
            </a:r>
            <a:r>
              <a:rPr lang="it-IT" sz="1800" dirty="0">
                <a:solidFill>
                  <a:schemeClr val="accent5">
                    <a:lumMod val="50000"/>
                  </a:schemeClr>
                </a:solidFill>
                <a:latin typeface="+mn-lt"/>
              </a:rPr>
              <a:t>trattamento determinano congiuntamente le finalità e i mezzi del trattamento, essi sono </a:t>
            </a:r>
            <a:r>
              <a:rPr lang="it-IT" sz="1800" dirty="0" smtClean="0">
                <a:solidFill>
                  <a:schemeClr val="accent5">
                    <a:lumMod val="50000"/>
                  </a:schemeClr>
                </a:solidFill>
                <a:latin typeface="+mn-lt"/>
              </a:rPr>
              <a:t>Contitolari. Determinano </a:t>
            </a:r>
            <a:r>
              <a:rPr lang="it-IT" sz="1800" dirty="0">
                <a:solidFill>
                  <a:schemeClr val="accent5">
                    <a:lumMod val="50000"/>
                  </a:schemeClr>
                </a:solidFill>
                <a:latin typeface="+mn-lt"/>
              </a:rPr>
              <a:t>in modo trasparente, mediante un accordo interno, le rispettive responsabilità in merito all'osservanza degli obblighi derivanti dal </a:t>
            </a:r>
            <a:r>
              <a:rPr lang="it-IT" sz="1800" dirty="0" smtClean="0">
                <a:solidFill>
                  <a:schemeClr val="accent5">
                    <a:lumMod val="50000"/>
                  </a:schemeClr>
                </a:solidFill>
                <a:latin typeface="+mn-lt"/>
              </a:rPr>
              <a:t>regolamento</a:t>
            </a:r>
            <a:r>
              <a:rPr lang="it-IT" sz="1800" dirty="0">
                <a:solidFill>
                  <a:schemeClr val="accent5">
                    <a:lumMod val="50000"/>
                  </a:schemeClr>
                </a:solidFill>
                <a:latin typeface="+mn-lt"/>
              </a:rPr>
              <a:t>, con particolare riguardo all'esercizio dei diritti dell'interessato, e le rispettive funzioni di comunicazione delle </a:t>
            </a:r>
            <a:r>
              <a:rPr lang="it-IT" sz="1800" dirty="0" smtClean="0">
                <a:solidFill>
                  <a:schemeClr val="accent5">
                    <a:lumMod val="50000"/>
                  </a:schemeClr>
                </a:solidFill>
                <a:latin typeface="+mn-lt"/>
              </a:rPr>
              <a:t>informazioni.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210808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737109"/>
          </a:xfrm>
        </p:spPr>
        <p:txBody>
          <a:bodyPr/>
          <a:lstStyle/>
          <a:p>
            <a:pPr algn="ctr"/>
            <a:r>
              <a:rPr lang="it-IT" u="none" dirty="0">
                <a:solidFill>
                  <a:srgbClr val="002060"/>
                </a:solidFill>
                <a:effectLst>
                  <a:outerShdw blurRad="38100" dist="38100" dir="2700000" algn="tl">
                    <a:srgbClr val="000000">
                      <a:alpha val="43137"/>
                    </a:srgbClr>
                  </a:outerShdw>
                </a:effectLst>
                <a:latin typeface="+mj-lt"/>
              </a:rPr>
              <a:t>RESPONSABILE DEL TRATTAMENTO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Artt. 4 par. 1 – 28 par. 1 – 28 par. 3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4555093"/>
          </a:xfrm>
        </p:spPr>
        <p:txBody>
          <a:bodyPr/>
          <a:lstStyle/>
          <a:p>
            <a:r>
              <a:rPr lang="it-IT" sz="1900" dirty="0" smtClean="0">
                <a:latin typeface="+mn-lt"/>
              </a:rPr>
              <a:t>La persona </a:t>
            </a:r>
            <a:r>
              <a:rPr lang="it-IT" sz="1900" dirty="0">
                <a:latin typeface="+mn-lt"/>
              </a:rPr>
              <a:t>fisica o giuridica, l'autorità pubblica, il servizio o altro organismo </a:t>
            </a:r>
            <a:r>
              <a:rPr lang="it-IT" sz="1900" dirty="0" smtClean="0">
                <a:latin typeface="+mn-lt"/>
              </a:rPr>
              <a:t>che tratta </a:t>
            </a:r>
            <a:r>
              <a:rPr lang="it-IT" sz="1900" dirty="0">
                <a:latin typeface="+mn-lt"/>
              </a:rPr>
              <a:t>dati personali per conto del </a:t>
            </a:r>
            <a:r>
              <a:rPr lang="it-IT" sz="1900" dirty="0" smtClean="0">
                <a:latin typeface="+mn-lt"/>
              </a:rPr>
              <a:t>Titolare del trattamento</a:t>
            </a:r>
          </a:p>
          <a:p>
            <a:r>
              <a:rPr lang="it-IT" sz="1900" dirty="0" smtClean="0">
                <a:latin typeface="+mn-lt"/>
              </a:rPr>
              <a:t>[…]</a:t>
            </a:r>
          </a:p>
          <a:p>
            <a:r>
              <a:rPr lang="it-IT" sz="1900" dirty="0">
                <a:latin typeface="+mn-lt"/>
              </a:rPr>
              <a:t>Qualora un trattamento debba essere effettuato per conto del </a:t>
            </a:r>
            <a:r>
              <a:rPr lang="it-IT" sz="1900" dirty="0" smtClean="0">
                <a:latin typeface="+mn-lt"/>
              </a:rPr>
              <a:t>Titolare del</a:t>
            </a:r>
            <a:endParaRPr lang="it-IT" sz="1900" dirty="0">
              <a:latin typeface="+mn-lt"/>
            </a:endParaRPr>
          </a:p>
          <a:p>
            <a:r>
              <a:rPr lang="it-IT" sz="1900" dirty="0">
                <a:latin typeface="+mn-lt"/>
              </a:rPr>
              <a:t>trattamento, quest'ultimo ricorre unicamente a responsabili del trattamento </a:t>
            </a:r>
            <a:r>
              <a:rPr lang="it-IT" sz="1900" dirty="0" smtClean="0">
                <a:latin typeface="+mn-lt"/>
              </a:rPr>
              <a:t>che presentino </a:t>
            </a:r>
            <a:r>
              <a:rPr lang="it-IT" sz="1900" dirty="0">
                <a:latin typeface="+mn-lt"/>
              </a:rPr>
              <a:t>garanzie sufficienti per mettere in atto misure tecniche e </a:t>
            </a:r>
            <a:r>
              <a:rPr lang="it-IT" sz="1900" dirty="0" smtClean="0">
                <a:latin typeface="+mn-lt"/>
              </a:rPr>
              <a:t>organizzative adeguate </a:t>
            </a:r>
            <a:r>
              <a:rPr lang="it-IT" sz="1900" dirty="0">
                <a:latin typeface="+mn-lt"/>
              </a:rPr>
              <a:t>in modo tale che il trattamento soddisfi i requisiti del </a:t>
            </a:r>
            <a:r>
              <a:rPr lang="it-IT" sz="1900" dirty="0" smtClean="0">
                <a:latin typeface="+mn-lt"/>
              </a:rPr>
              <a:t>presente regolamento </a:t>
            </a:r>
            <a:r>
              <a:rPr lang="it-IT" sz="1900" dirty="0">
                <a:latin typeface="+mn-lt"/>
              </a:rPr>
              <a:t>e garantisca la tutela dei diritti dell’interessato</a:t>
            </a:r>
            <a:endParaRPr lang="it-IT" sz="1900" dirty="0" smtClean="0">
              <a:latin typeface="+mn-lt"/>
            </a:endParaRPr>
          </a:p>
          <a:p>
            <a:r>
              <a:rPr lang="it-IT" sz="1900" dirty="0">
                <a:latin typeface="+mn-lt"/>
              </a:rPr>
              <a:t>[…]</a:t>
            </a:r>
          </a:p>
          <a:p>
            <a:r>
              <a:rPr lang="it-IT" sz="1900" dirty="0" smtClean="0">
                <a:latin typeface="+mn-lt"/>
              </a:rPr>
              <a:t>I </a:t>
            </a:r>
            <a:r>
              <a:rPr lang="it-IT" sz="1900" dirty="0">
                <a:latin typeface="+mn-lt"/>
              </a:rPr>
              <a:t>trattamenti da parte di un </a:t>
            </a:r>
            <a:r>
              <a:rPr lang="it-IT" sz="1900" dirty="0" smtClean="0">
                <a:latin typeface="+mn-lt"/>
              </a:rPr>
              <a:t>Responsabile sono </a:t>
            </a:r>
            <a:r>
              <a:rPr lang="it-IT" sz="1900" dirty="0">
                <a:latin typeface="+mn-lt"/>
              </a:rPr>
              <a:t>disciplinati da </a:t>
            </a:r>
            <a:r>
              <a:rPr lang="it-IT" sz="1900" dirty="0" smtClean="0">
                <a:latin typeface="+mn-lt"/>
              </a:rPr>
              <a:t>un contratto </a:t>
            </a:r>
            <a:r>
              <a:rPr lang="it-IT" sz="1900" dirty="0">
                <a:latin typeface="+mn-lt"/>
              </a:rPr>
              <a:t>o da altro atto giuridico a norma del diritto dell'Unione o degli </a:t>
            </a:r>
            <a:r>
              <a:rPr lang="it-IT" sz="1900" dirty="0" smtClean="0">
                <a:latin typeface="+mn-lt"/>
              </a:rPr>
              <a:t>Stati membri</a:t>
            </a:r>
            <a:r>
              <a:rPr lang="it-IT" sz="1900" dirty="0">
                <a:latin typeface="+mn-lt"/>
              </a:rPr>
              <a:t>, che vincoli il </a:t>
            </a:r>
            <a:r>
              <a:rPr lang="it-IT" sz="1900" dirty="0" smtClean="0">
                <a:latin typeface="+mn-lt"/>
              </a:rPr>
              <a:t>Responsabile al Titolare e che </a:t>
            </a:r>
            <a:r>
              <a:rPr lang="it-IT" sz="1900" dirty="0">
                <a:latin typeface="+mn-lt"/>
              </a:rPr>
              <a:t>stipuli la materia disciplinata e la durata del trattamento, la natura e </a:t>
            </a:r>
            <a:r>
              <a:rPr lang="it-IT" sz="1900" dirty="0" smtClean="0">
                <a:latin typeface="+mn-lt"/>
              </a:rPr>
              <a:t>la finalità </a:t>
            </a:r>
            <a:r>
              <a:rPr lang="it-IT" sz="1900" dirty="0">
                <a:latin typeface="+mn-lt"/>
              </a:rPr>
              <a:t>del trattamento, il tipo di dati personali e le categorie di interessati, </a:t>
            </a:r>
            <a:r>
              <a:rPr lang="it-IT" sz="1900" dirty="0" smtClean="0">
                <a:latin typeface="+mn-lt"/>
              </a:rPr>
              <a:t>gli obblighi </a:t>
            </a:r>
            <a:r>
              <a:rPr lang="it-IT" sz="1900" dirty="0">
                <a:latin typeface="+mn-lt"/>
              </a:rPr>
              <a:t>e i diritti del </a:t>
            </a:r>
            <a:r>
              <a:rPr lang="it-IT" sz="1900" dirty="0" smtClean="0">
                <a:latin typeface="+mn-lt"/>
              </a:rPr>
              <a:t>Titolare</a:t>
            </a:r>
          </a:p>
          <a:p>
            <a:endParaRPr lang="it-IT" sz="600" dirty="0">
              <a:latin typeface="+mn-lt"/>
            </a:endParaRPr>
          </a:p>
          <a:p>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285211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84200" y="927100"/>
            <a:ext cx="7340600" cy="738664"/>
          </a:xfrm>
        </p:spPr>
        <p:txBody>
          <a:bodyPr/>
          <a:lstStyle/>
          <a:p>
            <a:r>
              <a:rPr lang="it-IT" dirty="0" smtClean="0">
                <a:latin typeface="+mj-lt"/>
              </a:rPr>
              <a:t>COS’È IL GDPR? QUAL È LA SUA IMPORTANZA?</a:t>
            </a:r>
            <a:r>
              <a:rPr lang="it-IT" dirty="0">
                <a:latin typeface="+mj-lt"/>
              </a:rPr>
              <a:t/>
            </a:r>
            <a:br>
              <a:rPr lang="it-IT" dirty="0">
                <a:latin typeface="+mj-lt"/>
              </a:rPr>
            </a:br>
            <a:endParaRPr lang="it-IT" dirty="0">
              <a:latin typeface="+mj-lt"/>
            </a:endParaRPr>
          </a:p>
        </p:txBody>
      </p:sp>
      <p:sp>
        <p:nvSpPr>
          <p:cNvPr id="5" name="Sottotitolo 4"/>
          <p:cNvSpPr>
            <a:spLocks noGrp="1"/>
          </p:cNvSpPr>
          <p:nvPr>
            <p:ph type="subTitle" idx="4"/>
          </p:nvPr>
        </p:nvSpPr>
        <p:spPr>
          <a:xfrm>
            <a:off x="584200" y="1841500"/>
            <a:ext cx="6045200" cy="3505200"/>
          </a:xfrm>
        </p:spPr>
        <p:txBody>
          <a:bodyPr/>
          <a:lstStyle/>
          <a:p>
            <a:r>
              <a:rPr lang="it-IT" dirty="0">
                <a:latin typeface="+mj-lt"/>
              </a:rPr>
              <a:t>È la normativa europea in materia di protezione dei dati </a:t>
            </a:r>
            <a:r>
              <a:rPr lang="it-IT" dirty="0" smtClean="0">
                <a:latin typeface="+mj-lt"/>
              </a:rPr>
              <a:t>personali.</a:t>
            </a:r>
            <a:endParaRPr lang="it-IT" dirty="0">
              <a:latin typeface="+mj-lt"/>
            </a:endParaRPr>
          </a:p>
          <a:p>
            <a:endParaRPr lang="it-IT" dirty="0">
              <a:latin typeface="+mj-lt"/>
            </a:endParaRPr>
          </a:p>
          <a:p>
            <a:r>
              <a:rPr lang="it-IT" dirty="0">
                <a:latin typeface="+mj-lt"/>
              </a:rPr>
              <a:t>Il suo scopo è la definitiva armonizzazione della regolamentazione in materia di protezione dei dati personali all'interno dell'Unione </a:t>
            </a:r>
            <a:r>
              <a:rPr lang="it-IT" dirty="0" smtClean="0">
                <a:latin typeface="+mj-lt"/>
              </a:rPr>
              <a:t>Europea</a:t>
            </a:r>
          </a:p>
          <a:p>
            <a:endParaRPr lang="it-IT" dirty="0" smtClean="0">
              <a:latin typeface="+mj-lt"/>
            </a:endParaRPr>
          </a:p>
          <a:p>
            <a:r>
              <a:rPr lang="it-IT" dirty="0">
                <a:latin typeface="+mj-lt"/>
              </a:rPr>
              <a:t>Trattandosi di un Regolamento Europeo, non necessita di recepimento da parte degli Stati dell'Unione e sarà attuato allo stesso modo in tutti gli Stati membri.</a:t>
            </a:r>
          </a:p>
          <a:p>
            <a:endParaRPr lang="it-IT" dirty="0" smtClean="0">
              <a:latin typeface="+mj-lt"/>
            </a:endParaRPr>
          </a:p>
          <a:p>
            <a:endParaRPr lang="it-IT" dirty="0"/>
          </a:p>
        </p:txBody>
      </p:sp>
    </p:spTree>
    <p:extLst>
      <p:ext uri="{BB962C8B-B14F-4D97-AF65-F5344CB8AC3E}">
        <p14:creationId xmlns:p14="http://schemas.microsoft.com/office/powerpoint/2010/main" val="123509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smtClean="0">
                <a:solidFill>
                  <a:srgbClr val="002060"/>
                </a:solidFill>
                <a:latin typeface="+mj-lt"/>
              </a:rPr>
              <a:t>OBBLIGHI DEL RESPONSABILE </a:t>
            </a:r>
            <a:r>
              <a:rPr lang="it-IT" b="0" u="none" dirty="0">
                <a:solidFill>
                  <a:srgbClr val="002060"/>
                </a:solidFill>
                <a:latin typeface="+mj-lt"/>
              </a:rPr>
              <a:t>DEL TRATTAMENTO</a:t>
            </a:r>
            <a:r>
              <a:rPr lang="it-IT" b="0" u="none" dirty="0" smtClean="0">
                <a:solidFill>
                  <a:srgbClr val="002060"/>
                </a:solidFill>
              </a:rPr>
              <a:t/>
            </a:r>
            <a:br>
              <a:rPr lang="it-IT" b="0" u="none" dirty="0" smtClean="0">
                <a:solidFill>
                  <a:srgbClr val="002060"/>
                </a:solidFill>
              </a:rPr>
            </a:b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536700"/>
            <a:ext cx="7834121" cy="4170372"/>
          </a:xfrm>
        </p:spPr>
        <p:txBody>
          <a:bodyPr/>
          <a:lstStyle/>
          <a:p>
            <a:pPr marL="342900" indent="-342900">
              <a:buFont typeface="Wingdings" panose="05000000000000000000" pitchFamily="2" charset="2"/>
              <a:buChar char="ü"/>
            </a:pPr>
            <a:r>
              <a:rPr lang="it-IT" sz="1900" dirty="0" smtClean="0">
                <a:latin typeface="+mn-lt"/>
              </a:rPr>
              <a:t>Trattare i </a:t>
            </a:r>
            <a:r>
              <a:rPr lang="it-IT" sz="1900" dirty="0">
                <a:latin typeface="+mn-lt"/>
              </a:rPr>
              <a:t>dati personali soltanto su istruzione documentata del </a:t>
            </a:r>
            <a:r>
              <a:rPr lang="it-IT" sz="1900" dirty="0" smtClean="0">
                <a:latin typeface="+mn-lt"/>
              </a:rPr>
              <a:t>Titolare del trattamento;</a:t>
            </a:r>
          </a:p>
          <a:p>
            <a:pPr marL="342900" indent="-342900">
              <a:buFont typeface="Wingdings" panose="05000000000000000000" pitchFamily="2" charset="2"/>
              <a:buChar char="ü"/>
            </a:pPr>
            <a:r>
              <a:rPr lang="it-IT" sz="1900" dirty="0" smtClean="0">
                <a:latin typeface="+mn-lt"/>
              </a:rPr>
              <a:t>Garantire che </a:t>
            </a:r>
            <a:r>
              <a:rPr lang="it-IT" sz="1900" dirty="0">
                <a:latin typeface="+mn-lt"/>
              </a:rPr>
              <a:t>le persone </a:t>
            </a:r>
            <a:r>
              <a:rPr lang="it-IT" sz="1900" dirty="0" smtClean="0">
                <a:latin typeface="+mn-lt"/>
              </a:rPr>
              <a:t>Autorizzate al </a:t>
            </a:r>
            <a:r>
              <a:rPr lang="it-IT" sz="1900" dirty="0">
                <a:latin typeface="+mn-lt"/>
              </a:rPr>
              <a:t>trattamento dei dati personali si siano impegnate alla riservatezza </a:t>
            </a:r>
            <a:r>
              <a:rPr lang="it-IT" sz="1900" dirty="0" smtClean="0">
                <a:latin typeface="+mn-lt"/>
              </a:rPr>
              <a:t>o abbiano </a:t>
            </a:r>
            <a:r>
              <a:rPr lang="it-IT" sz="1900" dirty="0">
                <a:latin typeface="+mn-lt"/>
              </a:rPr>
              <a:t>un adeguato obbligo legale di </a:t>
            </a:r>
            <a:r>
              <a:rPr lang="it-IT" sz="1900" dirty="0" smtClean="0">
                <a:latin typeface="+mn-lt"/>
              </a:rPr>
              <a:t>riservatezza;</a:t>
            </a:r>
          </a:p>
          <a:p>
            <a:pPr marL="342900" indent="-342900">
              <a:buFont typeface="Wingdings" panose="05000000000000000000" pitchFamily="2" charset="2"/>
              <a:buChar char="ü"/>
            </a:pPr>
            <a:r>
              <a:rPr lang="it-IT" sz="1900" dirty="0" smtClean="0">
                <a:latin typeface="+mn-lt"/>
              </a:rPr>
              <a:t>Adottare le adeguate misure </a:t>
            </a:r>
            <a:r>
              <a:rPr lang="it-IT" sz="1900" dirty="0">
                <a:latin typeface="+mn-lt"/>
              </a:rPr>
              <a:t>di </a:t>
            </a:r>
            <a:r>
              <a:rPr lang="it-IT" sz="1900" dirty="0" smtClean="0">
                <a:latin typeface="+mn-lt"/>
              </a:rPr>
              <a:t>sicurezza;</a:t>
            </a:r>
          </a:p>
          <a:p>
            <a:pPr marL="342900" indent="-342900">
              <a:buFont typeface="Wingdings" panose="05000000000000000000" pitchFamily="2" charset="2"/>
              <a:buChar char="ü"/>
            </a:pPr>
            <a:r>
              <a:rPr lang="it-IT" sz="1900" dirty="0" smtClean="0">
                <a:latin typeface="+mn-lt"/>
              </a:rPr>
              <a:t>Rispettare i </a:t>
            </a:r>
            <a:r>
              <a:rPr lang="it-IT" sz="1900" dirty="0">
                <a:latin typeface="+mn-lt"/>
              </a:rPr>
              <a:t>limiti previsti per la nomina dei </a:t>
            </a:r>
            <a:r>
              <a:rPr lang="it-IT" sz="1900" dirty="0" smtClean="0">
                <a:latin typeface="+mn-lt"/>
              </a:rPr>
              <a:t>sub-Responsabili;</a:t>
            </a:r>
          </a:p>
          <a:p>
            <a:pPr marL="342900" indent="-342900">
              <a:buFont typeface="Wingdings" panose="05000000000000000000" pitchFamily="2" charset="2"/>
              <a:buChar char="ü"/>
            </a:pPr>
            <a:r>
              <a:rPr lang="it-IT" sz="1900" dirty="0" smtClean="0">
                <a:latin typeface="+mn-lt"/>
              </a:rPr>
              <a:t>Assistere il Titolare in </a:t>
            </a:r>
            <a:r>
              <a:rPr lang="it-IT" sz="1900" dirty="0">
                <a:latin typeface="+mn-lt"/>
              </a:rPr>
              <a:t>relazione all'esercizio dei diritti degli </a:t>
            </a:r>
            <a:r>
              <a:rPr lang="it-IT" sz="1900" dirty="0" smtClean="0">
                <a:latin typeface="+mn-lt"/>
              </a:rPr>
              <a:t>interessati;</a:t>
            </a:r>
          </a:p>
          <a:p>
            <a:pPr marL="342900" indent="-342900">
              <a:buFont typeface="Wingdings" panose="05000000000000000000" pitchFamily="2" charset="2"/>
              <a:buChar char="ü"/>
            </a:pPr>
            <a:r>
              <a:rPr lang="it-IT" sz="1900" dirty="0" smtClean="0">
                <a:latin typeface="+mn-lt"/>
              </a:rPr>
              <a:t>Cancellare o </a:t>
            </a:r>
            <a:r>
              <a:rPr lang="it-IT" sz="1900" dirty="0">
                <a:latin typeface="+mn-lt"/>
              </a:rPr>
              <a:t>restituire al </a:t>
            </a:r>
            <a:r>
              <a:rPr lang="it-IT" sz="1900" dirty="0" smtClean="0">
                <a:latin typeface="+mn-lt"/>
              </a:rPr>
              <a:t>Titolare tutti </a:t>
            </a:r>
            <a:r>
              <a:rPr lang="it-IT" sz="1900" dirty="0">
                <a:latin typeface="+mn-lt"/>
              </a:rPr>
              <a:t>i dati personali dopo che è terminata la prestazione dei servizi relativi </a:t>
            </a:r>
            <a:r>
              <a:rPr lang="it-IT" sz="1900" dirty="0" smtClean="0">
                <a:latin typeface="+mn-lt"/>
              </a:rPr>
              <a:t>al trattamento </a:t>
            </a:r>
            <a:r>
              <a:rPr lang="it-IT" sz="1900" dirty="0">
                <a:latin typeface="+mn-lt"/>
              </a:rPr>
              <a:t>e cancellare le copie </a:t>
            </a:r>
            <a:r>
              <a:rPr lang="it-IT" sz="1900" dirty="0" smtClean="0">
                <a:latin typeface="+mn-lt"/>
              </a:rPr>
              <a:t>esistenti;</a:t>
            </a:r>
          </a:p>
          <a:p>
            <a:pPr marL="342900" indent="-342900">
              <a:buFont typeface="Wingdings" panose="05000000000000000000" pitchFamily="2" charset="2"/>
              <a:buChar char="ü"/>
            </a:pPr>
            <a:r>
              <a:rPr lang="it-IT" sz="1900" dirty="0" smtClean="0">
                <a:latin typeface="+mn-lt"/>
              </a:rPr>
              <a:t>Mettere a </a:t>
            </a:r>
            <a:r>
              <a:rPr lang="it-IT" sz="1900" dirty="0">
                <a:latin typeface="+mn-lt"/>
              </a:rPr>
              <a:t>disposizione del </a:t>
            </a:r>
            <a:r>
              <a:rPr lang="it-IT" sz="1900" dirty="0" smtClean="0">
                <a:latin typeface="+mn-lt"/>
              </a:rPr>
              <a:t>Titolare del </a:t>
            </a:r>
            <a:r>
              <a:rPr lang="it-IT" sz="1900" dirty="0">
                <a:latin typeface="+mn-lt"/>
              </a:rPr>
              <a:t>trattamento tutte le informazioni necessarie per dimostrare il rispetto </a:t>
            </a:r>
            <a:r>
              <a:rPr lang="it-IT" sz="1900" dirty="0" smtClean="0">
                <a:latin typeface="+mn-lt"/>
              </a:rPr>
              <a:t>degli obblighi </a:t>
            </a:r>
            <a:r>
              <a:rPr lang="it-IT" sz="1900" dirty="0">
                <a:latin typeface="+mn-lt"/>
              </a:rPr>
              <a:t>di legge e consentire e contribuire alle attività di revisione, comprese le ispezioni, realizzati dal </a:t>
            </a:r>
            <a:r>
              <a:rPr lang="it-IT" sz="1900" dirty="0" smtClean="0">
                <a:latin typeface="+mn-lt"/>
              </a:rPr>
              <a:t>Titolare del trattamento </a:t>
            </a:r>
            <a:r>
              <a:rPr lang="it-IT" sz="1900" dirty="0">
                <a:latin typeface="+mn-lt"/>
              </a:rPr>
              <a:t>o da un altro soggetto da questi incaricato.</a:t>
            </a:r>
            <a:endParaRPr lang="it-IT" sz="600" dirty="0">
              <a:latin typeface="+mn-lt"/>
            </a:endParaRPr>
          </a:p>
          <a:p>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38373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7191"/>
            <a:ext cx="7834121" cy="1415772"/>
          </a:xfrm>
        </p:spPr>
        <p:txBody>
          <a:bodyPr/>
          <a:lstStyle/>
          <a:p>
            <a:pPr algn="ctr"/>
            <a:r>
              <a:rPr lang="it-IT" b="0" u="none" dirty="0" smtClean="0">
                <a:solidFill>
                  <a:srgbClr val="002060"/>
                </a:solidFill>
                <a:latin typeface="+mj-lt"/>
              </a:rPr>
              <a:t>Ricorso ad un sub-Responsabile del trattamento</a:t>
            </a:r>
            <a:r>
              <a:rPr lang="it-IT" b="0" u="none" dirty="0" smtClean="0">
                <a:solidFill>
                  <a:srgbClr val="002060"/>
                </a:solidFill>
              </a:rPr>
              <a:t/>
            </a:r>
            <a:br>
              <a:rPr lang="it-IT" b="0" u="none" dirty="0" smtClean="0">
                <a:solidFill>
                  <a:srgbClr val="002060"/>
                </a:solidFill>
              </a:rPr>
            </a:b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8" y="1231900"/>
            <a:ext cx="7834121" cy="4385816"/>
          </a:xfrm>
        </p:spPr>
        <p:txBody>
          <a:bodyPr/>
          <a:lstStyle/>
          <a:p>
            <a:r>
              <a:rPr lang="it-IT" sz="1900" dirty="0" smtClean="0">
                <a:latin typeface="+mn-lt"/>
              </a:rPr>
              <a:t>Sempre l’articolo 28 del GDPR narra:</a:t>
            </a:r>
          </a:p>
          <a:p>
            <a:endParaRPr lang="it-IT" sz="400" dirty="0" smtClean="0">
              <a:latin typeface="+mn-lt"/>
            </a:endParaRPr>
          </a:p>
          <a:p>
            <a:r>
              <a:rPr lang="it-IT" sz="1900" dirty="0">
                <a:latin typeface="+mn-lt"/>
              </a:rPr>
              <a:t>“Il </a:t>
            </a:r>
            <a:r>
              <a:rPr lang="it-IT" sz="1900" dirty="0" smtClean="0">
                <a:latin typeface="+mn-lt"/>
              </a:rPr>
              <a:t>Responsabile del </a:t>
            </a:r>
            <a:r>
              <a:rPr lang="it-IT" sz="1900" dirty="0">
                <a:latin typeface="+mn-lt"/>
              </a:rPr>
              <a:t>trattamento non ricorre a un altro </a:t>
            </a:r>
            <a:r>
              <a:rPr lang="it-IT" sz="1900" dirty="0" smtClean="0">
                <a:latin typeface="+mn-lt"/>
              </a:rPr>
              <a:t>Responsabile senza </a:t>
            </a:r>
            <a:r>
              <a:rPr lang="it-IT" sz="1900" dirty="0">
                <a:latin typeface="+mn-lt"/>
              </a:rPr>
              <a:t>previa autorizzazione </a:t>
            </a:r>
            <a:r>
              <a:rPr lang="it-IT" sz="1900" dirty="0" smtClean="0">
                <a:latin typeface="+mn-lt"/>
              </a:rPr>
              <a:t>scritta</a:t>
            </a:r>
            <a:r>
              <a:rPr lang="it-IT" sz="1900" dirty="0">
                <a:latin typeface="+mn-lt"/>
              </a:rPr>
              <a:t>, specifica o generale, del </a:t>
            </a:r>
            <a:r>
              <a:rPr lang="it-IT" sz="1900" dirty="0" smtClean="0">
                <a:latin typeface="+mn-lt"/>
              </a:rPr>
              <a:t>Titolare del </a:t>
            </a:r>
            <a:r>
              <a:rPr lang="it-IT" sz="1900" dirty="0">
                <a:latin typeface="+mn-lt"/>
              </a:rPr>
              <a:t>trattamento. Nel caso di autorizzazione scritta generale, il </a:t>
            </a:r>
            <a:r>
              <a:rPr lang="it-IT" sz="1900" dirty="0" smtClean="0">
                <a:latin typeface="+mn-lt"/>
              </a:rPr>
              <a:t>Responsabile del </a:t>
            </a:r>
            <a:r>
              <a:rPr lang="it-IT" sz="1900" dirty="0">
                <a:latin typeface="+mn-lt"/>
              </a:rPr>
              <a:t>trattamento informa il </a:t>
            </a:r>
            <a:r>
              <a:rPr lang="it-IT" sz="1900" dirty="0" smtClean="0">
                <a:latin typeface="+mn-lt"/>
              </a:rPr>
              <a:t>Titolare del </a:t>
            </a:r>
            <a:r>
              <a:rPr lang="it-IT" sz="1900" dirty="0">
                <a:latin typeface="+mn-lt"/>
              </a:rPr>
              <a:t>trattamento di eventuali modifiche previste riguardanti l’aggiunta o </a:t>
            </a:r>
            <a:r>
              <a:rPr lang="it-IT" sz="1900" dirty="0" smtClean="0">
                <a:latin typeface="+mn-lt"/>
              </a:rPr>
              <a:t>la sostituzione </a:t>
            </a:r>
            <a:r>
              <a:rPr lang="it-IT" sz="1900" dirty="0">
                <a:latin typeface="+mn-lt"/>
              </a:rPr>
              <a:t>di altri </a:t>
            </a:r>
            <a:r>
              <a:rPr lang="it-IT" sz="1900" dirty="0" smtClean="0">
                <a:latin typeface="+mn-lt"/>
              </a:rPr>
              <a:t>Responsabili, </a:t>
            </a:r>
            <a:r>
              <a:rPr lang="it-IT" sz="1900" dirty="0">
                <a:latin typeface="+mn-lt"/>
              </a:rPr>
              <a:t>dando così al </a:t>
            </a:r>
            <a:r>
              <a:rPr lang="it-IT" sz="1900" dirty="0" smtClean="0">
                <a:latin typeface="+mn-lt"/>
              </a:rPr>
              <a:t>Titolare l’opportunità </a:t>
            </a:r>
            <a:r>
              <a:rPr lang="it-IT" sz="1900" dirty="0">
                <a:latin typeface="+mn-lt"/>
              </a:rPr>
              <a:t>di </a:t>
            </a:r>
            <a:r>
              <a:rPr lang="it-IT" sz="1900" dirty="0" smtClean="0">
                <a:latin typeface="+mn-lt"/>
              </a:rPr>
              <a:t>opporsi”.</a:t>
            </a:r>
            <a:endParaRPr lang="it-IT" sz="1900" dirty="0">
              <a:latin typeface="+mn-lt"/>
            </a:endParaRPr>
          </a:p>
          <a:p>
            <a:endParaRPr lang="it-IT" sz="1200" dirty="0" smtClean="0">
              <a:latin typeface="+mn-lt"/>
            </a:endParaRPr>
          </a:p>
          <a:p>
            <a:pPr algn="ctr"/>
            <a:r>
              <a:rPr lang="it-IT" sz="1900" dirty="0" smtClean="0">
                <a:solidFill>
                  <a:schemeClr val="accent5">
                    <a:lumMod val="50000"/>
                  </a:schemeClr>
                </a:solidFill>
                <a:latin typeface="+mn-lt"/>
              </a:rPr>
              <a:t>Viene </a:t>
            </a:r>
            <a:r>
              <a:rPr lang="it-IT" sz="1900" dirty="0">
                <a:solidFill>
                  <a:schemeClr val="accent5">
                    <a:lumMod val="50000"/>
                  </a:schemeClr>
                </a:solidFill>
                <a:latin typeface="+mn-lt"/>
              </a:rPr>
              <a:t>istituita, così, la figura del </a:t>
            </a:r>
            <a:r>
              <a:rPr lang="it-IT" sz="1900" dirty="0" smtClean="0">
                <a:solidFill>
                  <a:schemeClr val="accent5">
                    <a:lumMod val="50000"/>
                  </a:schemeClr>
                </a:solidFill>
                <a:latin typeface="+mn-lt"/>
              </a:rPr>
              <a:t>sub-Responsabile</a:t>
            </a:r>
            <a:r>
              <a:rPr lang="it-IT" sz="1900" dirty="0">
                <a:solidFill>
                  <a:schemeClr val="accent5">
                    <a:lumMod val="50000"/>
                  </a:schemeClr>
                </a:solidFill>
                <a:latin typeface="+mn-lt"/>
              </a:rPr>
              <a:t>. Dunque se il </a:t>
            </a:r>
            <a:r>
              <a:rPr lang="it-IT" sz="1900" dirty="0" smtClean="0">
                <a:solidFill>
                  <a:schemeClr val="accent5">
                    <a:lumMod val="50000"/>
                  </a:schemeClr>
                </a:solidFill>
                <a:latin typeface="+mn-lt"/>
              </a:rPr>
              <a:t>Responsabile è </a:t>
            </a:r>
            <a:r>
              <a:rPr lang="it-IT" sz="1900" dirty="0">
                <a:solidFill>
                  <a:schemeClr val="accent5">
                    <a:lumMod val="50000"/>
                  </a:schemeClr>
                </a:solidFill>
                <a:latin typeface="+mn-lt"/>
              </a:rPr>
              <a:t>scelto direttamente dal </a:t>
            </a:r>
            <a:r>
              <a:rPr lang="it-IT" sz="1900" dirty="0" smtClean="0">
                <a:solidFill>
                  <a:schemeClr val="accent5">
                    <a:lumMod val="50000"/>
                  </a:schemeClr>
                </a:solidFill>
                <a:latin typeface="+mn-lt"/>
              </a:rPr>
              <a:t>Titolare, </a:t>
            </a:r>
            <a:r>
              <a:rPr lang="it-IT" sz="1900" dirty="0">
                <a:solidFill>
                  <a:schemeClr val="accent5">
                    <a:lumMod val="50000"/>
                  </a:schemeClr>
                </a:solidFill>
                <a:latin typeface="+mn-lt"/>
              </a:rPr>
              <a:t>è </a:t>
            </a:r>
            <a:r>
              <a:rPr lang="it-IT" sz="1900" dirty="0" smtClean="0">
                <a:solidFill>
                  <a:schemeClr val="accent5">
                    <a:lumMod val="50000"/>
                  </a:schemeClr>
                </a:solidFill>
                <a:latin typeface="+mn-lt"/>
              </a:rPr>
              <a:t>quindi possibile </a:t>
            </a:r>
            <a:r>
              <a:rPr lang="it-IT" sz="1900" dirty="0">
                <a:solidFill>
                  <a:schemeClr val="accent5">
                    <a:lumMod val="50000"/>
                  </a:schemeClr>
                </a:solidFill>
                <a:latin typeface="+mn-lt"/>
              </a:rPr>
              <a:t>che la responsabilità </a:t>
            </a:r>
            <a:r>
              <a:rPr lang="it-IT" sz="1900" dirty="0" smtClean="0">
                <a:solidFill>
                  <a:schemeClr val="accent5">
                    <a:lumMod val="50000"/>
                  </a:schemeClr>
                </a:solidFill>
                <a:latin typeface="+mn-lt"/>
              </a:rPr>
              <a:t>venga in seguito «ripartita», </a:t>
            </a:r>
            <a:r>
              <a:rPr lang="it-IT" sz="1900" dirty="0">
                <a:solidFill>
                  <a:schemeClr val="accent5">
                    <a:lumMod val="50000"/>
                  </a:schemeClr>
                </a:solidFill>
                <a:latin typeface="+mn-lt"/>
              </a:rPr>
              <a:t>anche se rimane “</a:t>
            </a:r>
            <a:r>
              <a:rPr lang="it-IT" sz="1900" b="1" dirty="0">
                <a:solidFill>
                  <a:schemeClr val="accent5">
                    <a:lumMod val="50000"/>
                  </a:schemeClr>
                </a:solidFill>
                <a:latin typeface="+mn-lt"/>
              </a:rPr>
              <a:t>l’opportunità di opporsi</a:t>
            </a:r>
            <a:r>
              <a:rPr lang="it-IT" sz="1900" dirty="0">
                <a:solidFill>
                  <a:schemeClr val="accent5">
                    <a:lumMod val="50000"/>
                  </a:schemeClr>
                </a:solidFill>
                <a:latin typeface="+mn-lt"/>
              </a:rPr>
              <a:t>”. Il </a:t>
            </a:r>
            <a:r>
              <a:rPr lang="it-IT" sz="1900" dirty="0" smtClean="0">
                <a:solidFill>
                  <a:schemeClr val="accent5">
                    <a:lumMod val="50000"/>
                  </a:schemeClr>
                </a:solidFill>
                <a:latin typeface="+mn-lt"/>
              </a:rPr>
              <a:t>Responsabile, </a:t>
            </a:r>
            <a:r>
              <a:rPr lang="it-IT" sz="1900" dirty="0">
                <a:solidFill>
                  <a:schemeClr val="accent5">
                    <a:lumMod val="50000"/>
                  </a:schemeClr>
                </a:solidFill>
                <a:latin typeface="+mn-lt"/>
              </a:rPr>
              <a:t>designato dal </a:t>
            </a:r>
            <a:r>
              <a:rPr lang="it-IT" sz="1900" dirty="0" smtClean="0">
                <a:solidFill>
                  <a:schemeClr val="accent5">
                    <a:lumMod val="50000"/>
                  </a:schemeClr>
                </a:solidFill>
                <a:latin typeface="+mn-lt"/>
              </a:rPr>
              <a:t>Titolare, </a:t>
            </a:r>
            <a:r>
              <a:rPr lang="it-IT" sz="1900" dirty="0">
                <a:solidFill>
                  <a:schemeClr val="accent5">
                    <a:lumMod val="50000"/>
                  </a:schemeClr>
                </a:solidFill>
                <a:latin typeface="+mn-lt"/>
              </a:rPr>
              <a:t>dunque, dovrà sempre informare il </a:t>
            </a:r>
            <a:r>
              <a:rPr lang="it-IT" sz="1900" dirty="0" smtClean="0">
                <a:solidFill>
                  <a:schemeClr val="accent5">
                    <a:lumMod val="50000"/>
                  </a:schemeClr>
                </a:solidFill>
                <a:latin typeface="+mn-lt"/>
              </a:rPr>
              <a:t>Titolare stesso </a:t>
            </a:r>
            <a:r>
              <a:rPr lang="it-IT" sz="1900" dirty="0">
                <a:solidFill>
                  <a:schemeClr val="accent5">
                    <a:lumMod val="50000"/>
                  </a:schemeClr>
                </a:solidFill>
                <a:latin typeface="+mn-lt"/>
              </a:rPr>
              <a:t>di eventuali </a:t>
            </a:r>
            <a:r>
              <a:rPr lang="it-IT" sz="1900" dirty="0" smtClean="0">
                <a:solidFill>
                  <a:schemeClr val="accent5">
                    <a:lumMod val="50000"/>
                  </a:schemeClr>
                </a:solidFill>
                <a:latin typeface="+mn-lt"/>
              </a:rPr>
              <a:t>sostanziali modifiche</a:t>
            </a:r>
            <a:r>
              <a:rPr lang="it-IT" sz="1900" dirty="0">
                <a:solidFill>
                  <a:schemeClr val="accent5">
                    <a:lumMod val="50000"/>
                  </a:schemeClr>
                </a:solidFill>
                <a:latin typeface="+mn-lt"/>
              </a:rPr>
              <a:t>. </a:t>
            </a:r>
            <a:endParaRPr lang="it-IT" sz="1900" dirty="0" smtClean="0">
              <a:solidFill>
                <a:schemeClr val="accent5">
                  <a:lumMod val="50000"/>
                </a:schemeClr>
              </a:solidFill>
              <a:latin typeface="+mn-lt"/>
            </a:endParaRPr>
          </a:p>
          <a:p>
            <a:pPr algn="ctr"/>
            <a:endParaRPr lang="it-IT" sz="400" dirty="0" smtClean="0">
              <a:solidFill>
                <a:schemeClr val="accent5">
                  <a:lumMod val="50000"/>
                </a:schemeClr>
              </a:solidFill>
              <a:latin typeface="+mn-lt"/>
            </a:endParaRPr>
          </a:p>
          <a:p>
            <a:pPr algn="ctr"/>
            <a:r>
              <a:rPr lang="it-IT" sz="1900" u="sng" dirty="0" smtClean="0">
                <a:solidFill>
                  <a:schemeClr val="accent5">
                    <a:lumMod val="50000"/>
                  </a:schemeClr>
                </a:solidFill>
                <a:latin typeface="+mn-lt"/>
              </a:rPr>
              <a:t>In </a:t>
            </a:r>
            <a:r>
              <a:rPr lang="it-IT" sz="1900" u="sng" dirty="0">
                <a:solidFill>
                  <a:schemeClr val="accent5">
                    <a:lumMod val="50000"/>
                  </a:schemeClr>
                </a:solidFill>
                <a:latin typeface="+mn-lt"/>
              </a:rPr>
              <a:t>generale </a:t>
            </a:r>
            <a:r>
              <a:rPr lang="it-IT" sz="1900" u="sng" dirty="0" smtClean="0">
                <a:solidFill>
                  <a:schemeClr val="accent5">
                    <a:lumMod val="50000"/>
                  </a:schemeClr>
                </a:solidFill>
                <a:latin typeface="+mn-lt"/>
              </a:rPr>
              <a:t>il sub-Responsabile </a:t>
            </a:r>
            <a:r>
              <a:rPr lang="it-IT" sz="1900" u="sng" dirty="0">
                <a:solidFill>
                  <a:schemeClr val="accent5">
                    <a:lumMod val="50000"/>
                  </a:schemeClr>
                </a:solidFill>
                <a:latin typeface="+mn-lt"/>
              </a:rPr>
              <a:t>avrà gli stessi obblighi e lo stesso rapporto di subordinazione del </a:t>
            </a:r>
            <a:r>
              <a:rPr lang="it-IT" sz="1900" u="sng" dirty="0" smtClean="0">
                <a:solidFill>
                  <a:schemeClr val="accent5">
                    <a:lumMod val="50000"/>
                  </a:schemeClr>
                </a:solidFill>
                <a:latin typeface="+mn-lt"/>
              </a:rPr>
              <a:t>Responsabile, </a:t>
            </a:r>
            <a:r>
              <a:rPr lang="it-IT" sz="1900" u="sng" dirty="0">
                <a:solidFill>
                  <a:schemeClr val="accent5">
                    <a:lumMod val="50000"/>
                  </a:schemeClr>
                </a:solidFill>
                <a:latin typeface="+mn-lt"/>
              </a:rPr>
              <a:t>e </a:t>
            </a:r>
            <a:r>
              <a:rPr lang="it-IT" sz="1900" u="sng" dirty="0" smtClean="0">
                <a:solidFill>
                  <a:schemeClr val="accent5">
                    <a:lumMod val="50000"/>
                  </a:schemeClr>
                </a:solidFill>
                <a:latin typeface="+mn-lt"/>
              </a:rPr>
              <a:t>indirettamente opererà </a:t>
            </a:r>
            <a:r>
              <a:rPr lang="it-IT" sz="1900" u="sng" dirty="0">
                <a:solidFill>
                  <a:schemeClr val="accent5">
                    <a:lumMod val="50000"/>
                  </a:schemeClr>
                </a:solidFill>
                <a:latin typeface="+mn-lt"/>
              </a:rPr>
              <a:t>per conto del </a:t>
            </a:r>
            <a:r>
              <a:rPr lang="it-IT" sz="1900" u="sng" dirty="0" smtClean="0">
                <a:solidFill>
                  <a:schemeClr val="accent5">
                    <a:lumMod val="50000"/>
                  </a:schemeClr>
                </a:solidFill>
                <a:latin typeface="+mn-lt"/>
              </a:rPr>
              <a:t>Titolare.</a:t>
            </a:r>
            <a:endParaRPr lang="it-IT" sz="600" u="sng" dirty="0">
              <a:solidFill>
                <a:schemeClr val="accent5">
                  <a:lumMod val="50000"/>
                </a:schemeClr>
              </a:solidFill>
              <a:latin typeface="+mn-lt"/>
            </a:endParaRPr>
          </a:p>
          <a:p>
            <a:pPr algn="ctr"/>
            <a:r>
              <a:rPr lang="it-IT" sz="1800" b="1" dirty="0" smtClean="0">
                <a:solidFill>
                  <a:schemeClr val="accent5">
                    <a:lumMod val="50000"/>
                  </a:schemeClr>
                </a:solidFill>
                <a:latin typeface="+mn-lt"/>
              </a:rPr>
              <a:t>. </a:t>
            </a:r>
            <a:endParaRPr lang="it-IT" sz="1800" b="1" dirty="0">
              <a:solidFill>
                <a:schemeClr val="accent5">
                  <a:lumMod val="50000"/>
                </a:schemeClr>
              </a:solidFill>
              <a:latin typeface="+mn-lt"/>
            </a:endParaRPr>
          </a:p>
        </p:txBody>
      </p:sp>
    </p:spTree>
    <p:extLst>
      <p:ext uri="{BB962C8B-B14F-4D97-AF65-F5344CB8AC3E}">
        <p14:creationId xmlns:p14="http://schemas.microsoft.com/office/powerpoint/2010/main" val="242989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546100"/>
            <a:ext cx="7834121" cy="114300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TRATTAMENTO SOTTO L’AUTORITÀ DEL TITOLARE DEL TRATTAMENTO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Artt. 4 par. 10 – 29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7" y="1689100"/>
            <a:ext cx="7834121" cy="4785926"/>
          </a:xfrm>
        </p:spPr>
        <p:txBody>
          <a:bodyPr/>
          <a:lstStyle/>
          <a:p>
            <a:r>
              <a:rPr lang="it-IT" sz="1900" dirty="0" smtClean="0">
                <a:latin typeface="+mn-lt"/>
              </a:rPr>
              <a:t>«Il Responsabile del </a:t>
            </a:r>
            <a:r>
              <a:rPr lang="it-IT" sz="1900" dirty="0">
                <a:latin typeface="+mn-lt"/>
              </a:rPr>
              <a:t>trattamento, o chiunque agisca sotto </a:t>
            </a:r>
            <a:r>
              <a:rPr lang="it-IT" sz="1900" dirty="0" smtClean="0">
                <a:latin typeface="+mn-lt"/>
              </a:rPr>
              <a:t>l’autorità del Titolare del </a:t>
            </a:r>
            <a:r>
              <a:rPr lang="it-IT" sz="1900" dirty="0">
                <a:latin typeface="+mn-lt"/>
              </a:rPr>
              <a:t>trattamento, che abbia accesso a dati </a:t>
            </a:r>
            <a:r>
              <a:rPr lang="it-IT" sz="1900" dirty="0" smtClean="0">
                <a:latin typeface="+mn-lt"/>
              </a:rPr>
              <a:t>personali, </a:t>
            </a:r>
            <a:r>
              <a:rPr lang="it-IT" sz="1900" dirty="0">
                <a:latin typeface="+mn-lt"/>
              </a:rPr>
              <a:t>non può trattare tali dati se non è istruito in tal senso dal </a:t>
            </a:r>
            <a:r>
              <a:rPr lang="it-IT" sz="1900" dirty="0" smtClean="0">
                <a:latin typeface="+mn-lt"/>
              </a:rPr>
              <a:t>Titolare stesso»</a:t>
            </a:r>
          </a:p>
          <a:p>
            <a:endParaRPr lang="it-IT" sz="200" dirty="0">
              <a:latin typeface="+mn-lt"/>
            </a:endParaRPr>
          </a:p>
          <a:p>
            <a:r>
              <a:rPr lang="it-IT" sz="1900" dirty="0">
                <a:latin typeface="+mn-lt"/>
              </a:rPr>
              <a:t>Il </a:t>
            </a:r>
            <a:r>
              <a:rPr lang="it-IT" sz="1900" dirty="0" smtClean="0">
                <a:latin typeface="+mn-lt"/>
              </a:rPr>
              <a:t>GDPR non </a:t>
            </a:r>
            <a:r>
              <a:rPr lang="it-IT" sz="1900" dirty="0">
                <a:latin typeface="+mn-lt"/>
              </a:rPr>
              <a:t>prevede </a:t>
            </a:r>
            <a:r>
              <a:rPr lang="it-IT" sz="1900" dirty="0" smtClean="0">
                <a:latin typeface="+mn-lt"/>
              </a:rPr>
              <a:t>la </a:t>
            </a:r>
            <a:r>
              <a:rPr lang="it-IT" sz="1900" dirty="0">
                <a:latin typeface="+mn-lt"/>
              </a:rPr>
              <a:t>figura </a:t>
            </a:r>
            <a:r>
              <a:rPr lang="it-IT" sz="1900" dirty="0" smtClean="0">
                <a:latin typeface="+mn-lt"/>
              </a:rPr>
              <a:t>dell'incaricato</a:t>
            </a:r>
            <a:r>
              <a:rPr lang="it-IT" sz="1900" dirty="0">
                <a:latin typeface="+mn-lt"/>
              </a:rPr>
              <a:t> </a:t>
            </a:r>
            <a:r>
              <a:rPr lang="it-IT" sz="1900" dirty="0" smtClean="0">
                <a:latin typeface="+mn-lt"/>
              </a:rPr>
              <a:t>ma fa </a:t>
            </a:r>
            <a:r>
              <a:rPr lang="it-IT" sz="1900" dirty="0">
                <a:latin typeface="+mn-lt"/>
              </a:rPr>
              <a:t>riferimento a </a:t>
            </a:r>
            <a:r>
              <a:rPr lang="it-IT" sz="1900" dirty="0" smtClean="0">
                <a:latin typeface="+mn-lt"/>
              </a:rPr>
              <a:t>persone autorizzate </a:t>
            </a:r>
            <a:r>
              <a:rPr lang="it-IT" sz="1900" dirty="0">
                <a:latin typeface="+mn-lt"/>
              </a:rPr>
              <a:t>al trattamento dei dati sotto l'autorità diretta del </a:t>
            </a:r>
            <a:r>
              <a:rPr lang="it-IT" sz="1900" dirty="0" smtClean="0">
                <a:latin typeface="+mn-lt"/>
              </a:rPr>
              <a:t>Titolare o </a:t>
            </a:r>
            <a:r>
              <a:rPr lang="it-IT" sz="1900" dirty="0">
                <a:latin typeface="+mn-lt"/>
              </a:rPr>
              <a:t>del </a:t>
            </a:r>
            <a:r>
              <a:rPr lang="it-IT" sz="1900" dirty="0" smtClean="0">
                <a:latin typeface="+mn-lt"/>
              </a:rPr>
              <a:t>Responsabile. L’Autorizzato</a:t>
            </a:r>
            <a:r>
              <a:rPr lang="it-IT" sz="1900" dirty="0">
                <a:latin typeface="+mn-lt"/>
              </a:rPr>
              <a:t>, è il soggetto </a:t>
            </a:r>
            <a:r>
              <a:rPr lang="it-IT" sz="1900" dirty="0" smtClean="0">
                <a:latin typeface="+mn-lt"/>
              </a:rPr>
              <a:t>PERSONA FISICA che </a:t>
            </a:r>
            <a:r>
              <a:rPr lang="it-IT" sz="1900" dirty="0">
                <a:latin typeface="+mn-lt"/>
              </a:rPr>
              <a:t>effettua materialmente le operazioni di trattamento sui dati personali. </a:t>
            </a:r>
            <a:r>
              <a:rPr lang="it-IT" sz="1900" dirty="0" smtClean="0">
                <a:latin typeface="+mn-lt"/>
              </a:rPr>
              <a:t>L'autorizzato </a:t>
            </a:r>
            <a:r>
              <a:rPr lang="it-IT" sz="1900" dirty="0">
                <a:latin typeface="+mn-lt"/>
              </a:rPr>
              <a:t>può operare alle dipendenze del </a:t>
            </a:r>
            <a:r>
              <a:rPr lang="it-IT" sz="1900" dirty="0" smtClean="0">
                <a:latin typeface="+mn-lt"/>
              </a:rPr>
              <a:t>Titolare, </a:t>
            </a:r>
            <a:r>
              <a:rPr lang="it-IT" sz="1900" dirty="0">
                <a:latin typeface="+mn-lt"/>
              </a:rPr>
              <a:t>ma anche del responsabile se nominato. Ovviamente gli autorizzati possono essere organizzati con diversi livelli di delega</a:t>
            </a:r>
            <a:r>
              <a:rPr lang="it-IT" sz="1900" dirty="0" smtClean="0">
                <a:latin typeface="+mn-lt"/>
              </a:rPr>
              <a:t>.</a:t>
            </a:r>
          </a:p>
          <a:p>
            <a:endParaRPr lang="it-IT" sz="1000" dirty="0">
              <a:latin typeface="+mn-lt"/>
            </a:endParaRPr>
          </a:p>
          <a:p>
            <a:pPr algn="ctr"/>
            <a:r>
              <a:rPr lang="it-IT" sz="1900" b="1" dirty="0" smtClean="0">
                <a:effectLst>
                  <a:outerShdw blurRad="38100" dist="38100" dir="2700000" algn="tl">
                    <a:srgbClr val="000000">
                      <a:alpha val="43137"/>
                    </a:srgbClr>
                  </a:outerShdw>
                </a:effectLst>
                <a:latin typeface="+mn-lt"/>
              </a:rPr>
              <a:t>È </a:t>
            </a:r>
            <a:r>
              <a:rPr lang="it-IT" sz="1900" b="1" dirty="0">
                <a:effectLst>
                  <a:outerShdw blurRad="38100" dist="38100" dir="2700000" algn="tl">
                    <a:srgbClr val="000000">
                      <a:alpha val="43137"/>
                    </a:srgbClr>
                  </a:outerShdw>
                </a:effectLst>
                <a:latin typeface="+mn-lt"/>
              </a:rPr>
              <a:t>fondamentale fornire agli </a:t>
            </a:r>
            <a:r>
              <a:rPr lang="it-IT" sz="1900" b="1" dirty="0" smtClean="0">
                <a:effectLst>
                  <a:outerShdw blurRad="38100" dist="38100" dir="2700000" algn="tl">
                    <a:srgbClr val="000000">
                      <a:alpha val="43137"/>
                    </a:srgbClr>
                  </a:outerShdw>
                </a:effectLst>
                <a:latin typeface="+mn-lt"/>
              </a:rPr>
              <a:t>Autorizzati le </a:t>
            </a:r>
            <a:r>
              <a:rPr lang="it-IT" sz="1900" b="1" dirty="0">
                <a:effectLst>
                  <a:outerShdw blurRad="38100" dist="38100" dir="2700000" algn="tl">
                    <a:srgbClr val="000000">
                      <a:alpha val="43137"/>
                    </a:srgbClr>
                  </a:outerShdw>
                </a:effectLst>
                <a:latin typeface="+mn-lt"/>
              </a:rPr>
              <a:t>istruzioni </a:t>
            </a:r>
            <a:r>
              <a:rPr lang="it-IT" sz="1900" b="1" dirty="0" smtClean="0">
                <a:effectLst>
                  <a:outerShdw blurRad="38100" dist="38100" dir="2700000" algn="tl">
                    <a:srgbClr val="000000">
                      <a:alpha val="43137"/>
                    </a:srgbClr>
                  </a:outerShdw>
                </a:effectLst>
                <a:latin typeface="+mn-lt"/>
              </a:rPr>
              <a:t>operative, </a:t>
            </a:r>
            <a:r>
              <a:rPr lang="it-IT" sz="1900" b="1" dirty="0">
                <a:effectLst>
                  <a:outerShdw blurRad="38100" dist="38100" dir="2700000" algn="tl">
                    <a:srgbClr val="000000">
                      <a:alpha val="43137"/>
                    </a:srgbClr>
                  </a:outerShdw>
                </a:effectLst>
                <a:latin typeface="+mn-lt"/>
              </a:rPr>
              <a:t>compreso gli obblighi inerenti le misure di sicurezza, e che sia fornita loro la necessaria formazione. In caso contrario, infatti, anche in presenza di formali designazioni, queste sarebbero del tutto prive di valore. </a:t>
            </a:r>
            <a:endParaRPr lang="it-IT" sz="1900" b="1" dirty="0" smtClean="0">
              <a:effectLst>
                <a:outerShdw blurRad="38100" dist="38100" dir="2700000" algn="tl">
                  <a:srgbClr val="000000">
                    <a:alpha val="43137"/>
                  </a:srgbClr>
                </a:outerShdw>
              </a:effectLst>
              <a:latin typeface="+mn-lt"/>
            </a:endParaRPr>
          </a:p>
          <a:p>
            <a:endParaRPr lang="it-IT" sz="1900" dirty="0">
              <a:latin typeface="+mn-lt"/>
            </a:endParaRPr>
          </a:p>
          <a:p>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23987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546100"/>
            <a:ext cx="7834121" cy="762000"/>
          </a:xfrm>
        </p:spPr>
        <p:txBody>
          <a:bodyPr/>
          <a:lstStyle/>
          <a:p>
            <a:pPr algn="ctr"/>
            <a:r>
              <a:rPr lang="it-IT" u="none" dirty="0">
                <a:solidFill>
                  <a:srgbClr val="002060"/>
                </a:solidFill>
                <a:effectLst>
                  <a:outerShdw blurRad="38100" dist="38100" dir="2700000" algn="tl">
                    <a:srgbClr val="000000">
                      <a:alpha val="43137"/>
                    </a:srgbClr>
                  </a:outerShdw>
                </a:effectLst>
                <a:latin typeface="+mj-lt"/>
              </a:rPr>
              <a:t>RESPONSABILE PROTEZIONE </a:t>
            </a:r>
            <a:r>
              <a:rPr lang="it-IT" u="none" dirty="0" smtClean="0">
                <a:solidFill>
                  <a:srgbClr val="002060"/>
                </a:solidFill>
                <a:effectLst>
                  <a:outerShdw blurRad="38100" dist="38100" dir="2700000" algn="tl">
                    <a:srgbClr val="000000">
                      <a:alpha val="43137"/>
                    </a:srgbClr>
                  </a:outerShdw>
                </a:effectLst>
                <a:latin typeface="+mj-lt"/>
              </a:rPr>
              <a:t>DATI - DPO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Artt. 37 e ss del GDPR</a:t>
            </a:r>
            <a:r>
              <a:rPr lang="da-DK" sz="2000" b="0" u="none" dirty="0">
                <a:solidFill>
                  <a:srgbClr val="002060"/>
                </a:solidFill>
                <a:latin typeface="+mn-lt"/>
              </a:rPr>
              <a:t/>
            </a:r>
            <a:br>
              <a:rPr lang="da-DK" sz="2000" b="0" u="none" dirty="0">
                <a:solidFill>
                  <a:srgbClr val="002060"/>
                </a:solidFill>
                <a:latin typeface="+mn-lt"/>
              </a:rPr>
            </a:br>
            <a:r>
              <a:rPr lang="it-IT" dirty="0" smtClean="0"/>
              <a:t/>
            </a:r>
            <a:br>
              <a:rPr lang="it-IT" dirty="0" smtClean="0"/>
            </a:br>
            <a:endParaRPr lang="it-IT" dirty="0"/>
          </a:p>
        </p:txBody>
      </p:sp>
      <p:sp>
        <p:nvSpPr>
          <p:cNvPr id="3" name="Segnaposto testo 2"/>
          <p:cNvSpPr>
            <a:spLocks noGrp="1"/>
          </p:cNvSpPr>
          <p:nvPr>
            <p:ph type="body" idx="1"/>
          </p:nvPr>
        </p:nvSpPr>
        <p:spPr>
          <a:xfrm>
            <a:off x="400937" y="1308100"/>
            <a:ext cx="7834121" cy="5493812"/>
          </a:xfrm>
        </p:spPr>
        <p:txBody>
          <a:bodyPr/>
          <a:lstStyle/>
          <a:p>
            <a:r>
              <a:rPr lang="it-IT" sz="1900" dirty="0" smtClean="0">
                <a:latin typeface="+mn-lt"/>
              </a:rPr>
              <a:t>«Il Titolare designa </a:t>
            </a:r>
            <a:r>
              <a:rPr lang="it-IT" sz="1900" dirty="0">
                <a:latin typeface="+mn-lt"/>
              </a:rPr>
              <a:t>sistematicamente un </a:t>
            </a:r>
            <a:r>
              <a:rPr lang="it-IT" sz="1900" dirty="0" smtClean="0">
                <a:latin typeface="+mn-lt"/>
              </a:rPr>
              <a:t>DPO ogniqualvolta</a:t>
            </a:r>
            <a:r>
              <a:rPr lang="it-IT" sz="1900" dirty="0">
                <a:latin typeface="+mn-lt"/>
              </a:rPr>
              <a:t>:</a:t>
            </a:r>
          </a:p>
          <a:p>
            <a:r>
              <a:rPr lang="it-IT" sz="1900" dirty="0">
                <a:latin typeface="+mn-lt"/>
              </a:rPr>
              <a:t>a) il trattamento è effettuato da un'autorità pubblica o da un organismo pubblico, eccettuate le autorità giurisdizionali quando esercitano le loro </a:t>
            </a:r>
            <a:r>
              <a:rPr lang="it-IT" sz="1900" dirty="0" smtClean="0">
                <a:latin typeface="+mn-lt"/>
              </a:rPr>
              <a:t>funzioni;</a:t>
            </a:r>
            <a:endParaRPr lang="it-IT" sz="1900" dirty="0">
              <a:latin typeface="+mn-lt"/>
            </a:endParaRPr>
          </a:p>
          <a:p>
            <a:r>
              <a:rPr lang="it-IT" sz="1900" dirty="0">
                <a:latin typeface="+mn-lt"/>
              </a:rPr>
              <a:t>b) le attività principali del </a:t>
            </a:r>
            <a:r>
              <a:rPr lang="it-IT" sz="1900" dirty="0" smtClean="0">
                <a:latin typeface="+mn-lt"/>
              </a:rPr>
              <a:t>Titolare consistono </a:t>
            </a:r>
            <a:r>
              <a:rPr lang="it-IT" sz="1900" dirty="0">
                <a:latin typeface="+mn-lt"/>
              </a:rPr>
              <a:t>in trattamenti che, per loro natura, ambito di applicazione e/o finalità, richiedono il monitoraggio regolare e sistematico degli interessati su larga scala; oppure</a:t>
            </a:r>
          </a:p>
          <a:p>
            <a:r>
              <a:rPr lang="it-IT" sz="1900" dirty="0">
                <a:latin typeface="+mn-lt"/>
              </a:rPr>
              <a:t>c) le attività principali del </a:t>
            </a:r>
            <a:r>
              <a:rPr lang="it-IT" sz="1900" dirty="0" smtClean="0">
                <a:latin typeface="+mn-lt"/>
              </a:rPr>
              <a:t>Titolare consistono </a:t>
            </a:r>
            <a:r>
              <a:rPr lang="it-IT" sz="1900" dirty="0">
                <a:latin typeface="+mn-lt"/>
              </a:rPr>
              <a:t>nel trattamento, su larga scala, di categorie particolari di dati personali di cui all'articolo 9 o di dati relativi a condanne penali e a reati di cui all'articolo </a:t>
            </a:r>
            <a:r>
              <a:rPr lang="it-IT" sz="1900" dirty="0" smtClean="0">
                <a:latin typeface="+mn-lt"/>
              </a:rPr>
              <a:t>10</a:t>
            </a:r>
          </a:p>
          <a:p>
            <a:endParaRPr lang="it-IT" sz="1900" dirty="0">
              <a:latin typeface="+mn-lt"/>
            </a:endParaRPr>
          </a:p>
          <a:p>
            <a:pPr marL="342900" indent="-342900">
              <a:buFont typeface="Wingdings" panose="05000000000000000000" pitchFamily="2" charset="2"/>
              <a:buChar char="v"/>
            </a:pPr>
            <a:r>
              <a:rPr lang="it-IT" sz="1900" dirty="0">
                <a:latin typeface="+mn-lt"/>
              </a:rPr>
              <a:t>Il </a:t>
            </a:r>
            <a:r>
              <a:rPr lang="it-IT" sz="1900" dirty="0" smtClean="0">
                <a:latin typeface="+mn-lt"/>
              </a:rPr>
              <a:t>DPO è </a:t>
            </a:r>
            <a:r>
              <a:rPr lang="it-IT" sz="1900" dirty="0">
                <a:latin typeface="+mn-lt"/>
              </a:rPr>
              <a:t>designato in funzione delle qualità professionali, in particolare della conoscenza specialistica della normativa e delle prassi in materia di protezione dei dati, e della capacità di assolvere i </a:t>
            </a:r>
            <a:r>
              <a:rPr lang="it-IT" sz="1900" dirty="0" smtClean="0">
                <a:latin typeface="+mn-lt"/>
              </a:rPr>
              <a:t>propri compiti.</a:t>
            </a:r>
          </a:p>
          <a:p>
            <a:pPr marL="342900" indent="-342900">
              <a:buFont typeface="Wingdings" panose="05000000000000000000" pitchFamily="2" charset="2"/>
              <a:buChar char="v"/>
            </a:pPr>
            <a:r>
              <a:rPr lang="it-IT" sz="1900" dirty="0" smtClean="0">
                <a:latin typeface="+mn-lt"/>
              </a:rPr>
              <a:t>Il DPO può </a:t>
            </a:r>
            <a:r>
              <a:rPr lang="it-IT" sz="1900" dirty="0">
                <a:latin typeface="+mn-lt"/>
              </a:rPr>
              <a:t>essere un dipendente del </a:t>
            </a:r>
            <a:r>
              <a:rPr lang="it-IT" sz="1900" dirty="0" smtClean="0">
                <a:latin typeface="+mn-lt"/>
              </a:rPr>
              <a:t>Titolare oppure </a:t>
            </a:r>
            <a:r>
              <a:rPr lang="it-IT" sz="1900" dirty="0">
                <a:latin typeface="+mn-lt"/>
              </a:rPr>
              <a:t>assolvere i suoi compiti in base a un contratto di servizi</a:t>
            </a:r>
          </a:p>
          <a:p>
            <a:endParaRPr lang="it-IT" sz="1900" dirty="0" smtClean="0">
              <a:latin typeface="+mn-lt"/>
            </a:endParaRPr>
          </a:p>
          <a:p>
            <a:endParaRPr lang="it-IT" sz="1000" dirty="0">
              <a:latin typeface="+mn-lt"/>
            </a:endParaRPr>
          </a:p>
          <a:p>
            <a:endParaRPr lang="it-IT" sz="1900" dirty="0">
              <a:latin typeface="+mn-lt"/>
            </a:endParaRPr>
          </a:p>
          <a:p>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786080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546100"/>
            <a:ext cx="7834121" cy="83820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COMPITI DEL DPO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Artt. 37 e ss del GDPR</a:t>
            </a: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400937" y="1384300"/>
            <a:ext cx="7834121" cy="4585871"/>
          </a:xfrm>
        </p:spPr>
        <p:txBody>
          <a:bodyPr/>
          <a:lstStyle/>
          <a:p>
            <a:pPr marL="514350" indent="-514350">
              <a:buFont typeface="+mj-lt"/>
              <a:buAutoNum type="romanUcPeriod"/>
            </a:pPr>
            <a:r>
              <a:rPr lang="it-IT" sz="1900" dirty="0">
                <a:latin typeface="+mn-lt"/>
              </a:rPr>
              <a:t>Informare e fornire al Titolare, al Responsabile nonché ai dipendenti che eseguono </a:t>
            </a:r>
            <a:r>
              <a:rPr lang="it-IT" sz="1900" dirty="0" smtClean="0">
                <a:latin typeface="+mn-lt"/>
              </a:rPr>
              <a:t>il trattamento</a:t>
            </a:r>
            <a:r>
              <a:rPr lang="it-IT" sz="1900" dirty="0">
                <a:latin typeface="+mn-lt"/>
              </a:rPr>
              <a:t>, consulenza in merito agli obblighi normativi in </a:t>
            </a:r>
            <a:r>
              <a:rPr lang="it-IT" sz="1900" dirty="0" smtClean="0">
                <a:latin typeface="+mn-lt"/>
              </a:rPr>
              <a:t>materia;</a:t>
            </a:r>
          </a:p>
          <a:p>
            <a:pPr marL="514350" indent="-514350">
              <a:buFont typeface="+mj-lt"/>
              <a:buAutoNum type="romanUcPeriod"/>
            </a:pPr>
            <a:r>
              <a:rPr lang="it-IT" sz="1900" dirty="0" smtClean="0">
                <a:latin typeface="+mn-lt"/>
              </a:rPr>
              <a:t>Sorvegliare </a:t>
            </a:r>
            <a:r>
              <a:rPr lang="it-IT" sz="1900" dirty="0">
                <a:latin typeface="+mn-lt"/>
              </a:rPr>
              <a:t>l’osservanza della normativa in materia di protezione dei dati personali nonché </a:t>
            </a:r>
            <a:r>
              <a:rPr lang="it-IT" sz="1900" dirty="0" smtClean="0">
                <a:latin typeface="+mn-lt"/>
              </a:rPr>
              <a:t>delle politiche </a:t>
            </a:r>
            <a:r>
              <a:rPr lang="it-IT" sz="1900" dirty="0">
                <a:latin typeface="+mn-lt"/>
              </a:rPr>
              <a:t>in materia del Titolare o del Responsabile del trattamento, compresi l’attribuzione </a:t>
            </a:r>
            <a:r>
              <a:rPr lang="it-IT" sz="1900" dirty="0" smtClean="0">
                <a:latin typeface="+mn-lt"/>
              </a:rPr>
              <a:t>di responsabilità</a:t>
            </a:r>
            <a:r>
              <a:rPr lang="it-IT" sz="1900" dirty="0">
                <a:latin typeface="+mn-lt"/>
              </a:rPr>
              <a:t>, la sensibilizzazione e formazione del personale che partecipa al trattamento e </a:t>
            </a:r>
            <a:r>
              <a:rPr lang="it-IT" sz="1900" dirty="0" smtClean="0">
                <a:latin typeface="+mn-lt"/>
              </a:rPr>
              <a:t>al controllo </a:t>
            </a:r>
            <a:r>
              <a:rPr lang="it-IT" sz="1900" dirty="0">
                <a:latin typeface="+mn-lt"/>
              </a:rPr>
              <a:t>in </a:t>
            </a:r>
            <a:r>
              <a:rPr lang="it-IT" sz="1900" dirty="0" smtClean="0">
                <a:latin typeface="+mn-lt"/>
              </a:rPr>
              <a:t>merito;</a:t>
            </a:r>
          </a:p>
          <a:p>
            <a:pPr marL="514350" indent="-514350">
              <a:buFont typeface="+mj-lt"/>
              <a:buAutoNum type="romanUcPeriod"/>
            </a:pPr>
            <a:r>
              <a:rPr lang="it-IT" sz="1900" dirty="0" smtClean="0">
                <a:latin typeface="+mn-lt"/>
              </a:rPr>
              <a:t>Fornire</a:t>
            </a:r>
            <a:r>
              <a:rPr lang="it-IT" sz="1900" dirty="0">
                <a:latin typeface="+mn-lt"/>
              </a:rPr>
              <a:t>, se richiesto, pareri sulla </a:t>
            </a:r>
            <a:r>
              <a:rPr lang="it-IT" sz="1900" dirty="0" smtClean="0">
                <a:latin typeface="+mn-lt"/>
              </a:rPr>
              <a:t>Valutazione d’Impatto </a:t>
            </a:r>
            <a:r>
              <a:rPr lang="it-IT" sz="1900" dirty="0">
                <a:latin typeface="+mn-lt"/>
              </a:rPr>
              <a:t>sulla </a:t>
            </a:r>
            <a:r>
              <a:rPr lang="it-IT" sz="1900" dirty="0" smtClean="0">
                <a:latin typeface="+mn-lt"/>
              </a:rPr>
              <a:t>Protezione dei Dati e </a:t>
            </a:r>
            <a:r>
              <a:rPr lang="it-IT" sz="1900" dirty="0">
                <a:latin typeface="+mn-lt"/>
              </a:rPr>
              <a:t>sorvegliarne </a:t>
            </a:r>
            <a:r>
              <a:rPr lang="it-IT" sz="1900" dirty="0" smtClean="0">
                <a:latin typeface="+mn-lt"/>
              </a:rPr>
              <a:t>lo svolgimento;</a:t>
            </a:r>
          </a:p>
          <a:p>
            <a:pPr marL="514350" indent="-514350">
              <a:buFont typeface="+mj-lt"/>
              <a:buAutoNum type="romanUcPeriod"/>
            </a:pPr>
            <a:r>
              <a:rPr lang="it-IT" sz="1900" dirty="0" smtClean="0">
                <a:latin typeface="+mn-lt"/>
              </a:rPr>
              <a:t>Cooperare </a:t>
            </a:r>
            <a:r>
              <a:rPr lang="it-IT" sz="1900" dirty="0">
                <a:latin typeface="+mn-lt"/>
              </a:rPr>
              <a:t>con l’Autorità di controllo e </a:t>
            </a:r>
            <a:endParaRPr lang="it-IT" sz="1900" dirty="0" smtClean="0">
              <a:latin typeface="+mn-lt"/>
            </a:endParaRPr>
          </a:p>
          <a:p>
            <a:pPr marL="514350" indent="-514350">
              <a:buFont typeface="+mj-lt"/>
              <a:buAutoNum type="romanUcPeriod"/>
            </a:pPr>
            <a:r>
              <a:rPr lang="it-IT" sz="1900" dirty="0" smtClean="0">
                <a:latin typeface="+mn-lt"/>
              </a:rPr>
              <a:t>Fungere da </a:t>
            </a:r>
            <a:r>
              <a:rPr lang="it-IT" sz="1900" dirty="0">
                <a:latin typeface="+mn-lt"/>
              </a:rPr>
              <a:t>punto di contatto con il Garante per </a:t>
            </a:r>
            <a:r>
              <a:rPr lang="it-IT" sz="1900" dirty="0" smtClean="0">
                <a:latin typeface="+mn-lt"/>
              </a:rPr>
              <a:t>la protezione </a:t>
            </a:r>
            <a:r>
              <a:rPr lang="it-IT" sz="1900" dirty="0">
                <a:latin typeface="+mn-lt"/>
              </a:rPr>
              <a:t>dei dati di personali per questioni connesse al trattamento</a:t>
            </a:r>
            <a:r>
              <a:rPr lang="it-IT" sz="1900" dirty="0" smtClean="0">
                <a:latin typeface="+mn-lt"/>
              </a:rPr>
              <a:t>.</a:t>
            </a:r>
          </a:p>
          <a:p>
            <a:pPr marL="514350" indent="-514350">
              <a:buFont typeface="+mj-lt"/>
              <a:buAutoNum type="romanUcPeriod"/>
            </a:pPr>
            <a:endParaRPr lang="it-IT" sz="1000" dirty="0">
              <a:latin typeface="+mn-lt"/>
            </a:endParaRPr>
          </a:p>
          <a:p>
            <a:pPr algn="ctr"/>
            <a:r>
              <a:rPr lang="it-IT" sz="1800" b="1" u="sng" dirty="0">
                <a:effectLst>
                  <a:outerShdw blurRad="38100" dist="38100" dir="2700000" algn="tl">
                    <a:srgbClr val="000000">
                      <a:alpha val="43137"/>
                    </a:srgbClr>
                  </a:outerShdw>
                </a:effectLst>
                <a:latin typeface="+mn-lt"/>
              </a:rPr>
              <a:t>Il DPO deve essere autonomo ed indipendente</a:t>
            </a:r>
            <a:r>
              <a:rPr lang="it-IT" sz="1800" b="1" dirty="0" smtClean="0">
                <a:effectLst>
                  <a:outerShdw blurRad="38100" dist="38100" dir="2700000" algn="tl">
                    <a:srgbClr val="000000">
                      <a:alpha val="43137"/>
                    </a:srgbClr>
                  </a:outerShdw>
                </a:effectLst>
                <a:latin typeface="+mn-lt"/>
              </a:rPr>
              <a:t>: </a:t>
            </a:r>
            <a:r>
              <a:rPr lang="it-IT" sz="1800" b="1" dirty="0">
                <a:effectLst>
                  <a:outerShdw blurRad="38100" dist="38100" dir="2700000" algn="tl">
                    <a:srgbClr val="000000">
                      <a:alpha val="43137"/>
                    </a:srgbClr>
                  </a:outerShdw>
                </a:effectLst>
                <a:latin typeface="+mn-lt"/>
              </a:rPr>
              <a:t>non deve ricevere dal Titolare </a:t>
            </a:r>
            <a:r>
              <a:rPr lang="it-IT" sz="1800" b="1" dirty="0" smtClean="0">
                <a:effectLst>
                  <a:outerShdw blurRad="38100" dist="38100" dir="2700000" algn="tl">
                    <a:srgbClr val="000000">
                      <a:alpha val="43137"/>
                    </a:srgbClr>
                  </a:outerShdw>
                </a:effectLst>
                <a:latin typeface="+mn-lt"/>
              </a:rPr>
              <a:t>alcuna </a:t>
            </a:r>
            <a:r>
              <a:rPr lang="it-IT" sz="1800" b="1" dirty="0">
                <a:effectLst>
                  <a:outerShdw blurRad="38100" dist="38100" dir="2700000" algn="tl">
                    <a:srgbClr val="000000">
                      <a:alpha val="43137"/>
                    </a:srgbClr>
                  </a:outerShdw>
                </a:effectLst>
                <a:latin typeface="+mn-lt"/>
              </a:rPr>
              <a:t>istruzione </a:t>
            </a:r>
            <a:r>
              <a:rPr lang="it-IT" sz="1800" b="1" dirty="0" smtClean="0">
                <a:effectLst>
                  <a:outerShdw blurRad="38100" dist="38100" dir="2700000" algn="tl">
                    <a:srgbClr val="000000">
                      <a:alpha val="43137"/>
                    </a:srgbClr>
                  </a:outerShdw>
                </a:effectLst>
                <a:latin typeface="+mn-lt"/>
              </a:rPr>
              <a:t>per quanto </a:t>
            </a:r>
            <a:r>
              <a:rPr lang="it-IT" sz="1800" b="1" dirty="0">
                <a:effectLst>
                  <a:outerShdw blurRad="38100" dist="38100" dir="2700000" algn="tl">
                    <a:srgbClr val="000000">
                      <a:alpha val="43137"/>
                    </a:srgbClr>
                  </a:outerShdw>
                </a:effectLst>
                <a:latin typeface="+mn-lt"/>
              </a:rPr>
              <a:t>riguarda l'esecuzione dei compiti affidati</a:t>
            </a:r>
            <a:endParaRPr lang="it-IT" sz="1800" dirty="0">
              <a:latin typeface="+mn-lt"/>
            </a:endParaRPr>
          </a:p>
          <a:p>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552327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717722"/>
            <a:ext cx="7834121" cy="1354217"/>
          </a:xfrm>
        </p:spPr>
        <p:txBody>
          <a:bodyPr/>
          <a:lstStyle/>
          <a:p>
            <a:pPr algn="ctr"/>
            <a:r>
              <a:rPr lang="it-IT" sz="4400" b="1" dirty="0">
                <a:solidFill>
                  <a:srgbClr val="002060"/>
                </a:solidFill>
                <a:latin typeface="+mj-lt"/>
              </a:rPr>
              <a:t>I </a:t>
            </a:r>
            <a:r>
              <a:rPr lang="it-IT" sz="4400" b="1" dirty="0" smtClean="0">
                <a:solidFill>
                  <a:srgbClr val="002060"/>
                </a:solidFill>
                <a:latin typeface="+mj-lt"/>
              </a:rPr>
              <a:t>DIRITTI DELL’INTERESSATO</a:t>
            </a:r>
            <a:endParaRPr lang="it-IT" sz="4400" b="1" dirty="0">
              <a:solidFill>
                <a:srgbClr val="002060"/>
              </a:solidFill>
              <a:latin typeface="+mj-lt"/>
            </a:endParaRPr>
          </a:p>
        </p:txBody>
      </p:sp>
      <p:sp>
        <p:nvSpPr>
          <p:cNvPr id="3" name="Rettangolo arrotondato 2"/>
          <p:cNvSpPr/>
          <p:nvPr/>
        </p:nvSpPr>
        <p:spPr>
          <a:xfrm>
            <a:off x="1270000" y="2679700"/>
            <a:ext cx="6096000" cy="2209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b="1" dirty="0"/>
              <a:t>L’interessato</a:t>
            </a:r>
            <a:r>
              <a:rPr lang="it-IT" dirty="0"/>
              <a:t> al trattamento dei dati è</a:t>
            </a:r>
            <a:r>
              <a:rPr lang="it-IT" dirty="0" smtClean="0"/>
              <a:t>, </a:t>
            </a:r>
            <a:r>
              <a:rPr lang="it-IT" dirty="0"/>
              <a:t>la persona fisica cui si riferiscono i dati personali oggetto di </a:t>
            </a:r>
            <a:r>
              <a:rPr lang="it-IT" dirty="0" smtClean="0"/>
              <a:t>trattamento</a:t>
            </a:r>
            <a:r>
              <a:rPr lang="it-IT" dirty="0"/>
              <a:t>. </a:t>
            </a:r>
            <a:endParaRPr lang="it-IT" dirty="0" smtClean="0"/>
          </a:p>
          <a:p>
            <a:pPr algn="ctr"/>
            <a:endParaRPr lang="it-IT" sz="500" b="1" dirty="0"/>
          </a:p>
          <a:p>
            <a:pPr algn="ctr"/>
            <a:r>
              <a:rPr lang="it-IT" b="1" dirty="0" smtClean="0"/>
              <a:t>L’interessato</a:t>
            </a:r>
            <a:r>
              <a:rPr lang="it-IT" dirty="0" smtClean="0"/>
              <a:t> </a:t>
            </a:r>
            <a:r>
              <a:rPr lang="it-IT" dirty="0"/>
              <a:t>è, quindi, il destinatario finale della tutela predisposta dal Regolamento </a:t>
            </a:r>
            <a:r>
              <a:rPr lang="it-IT" dirty="0" smtClean="0"/>
              <a:t>Europeo per </a:t>
            </a:r>
            <a:r>
              <a:rPr lang="it-IT" dirty="0"/>
              <a:t>quanto riguarda le operazioni di trattamento dei dati personali</a:t>
            </a:r>
          </a:p>
        </p:txBody>
      </p:sp>
    </p:spTree>
    <p:extLst>
      <p:ext uri="{BB962C8B-B14F-4D97-AF65-F5344CB8AC3E}">
        <p14:creationId xmlns:p14="http://schemas.microsoft.com/office/powerpoint/2010/main" val="3207471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2660"/>
            <a:ext cx="7834121" cy="104644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TRASPARENZA</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 12 del GDPR</a:t>
            </a: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370079" y="1543427"/>
            <a:ext cx="7834121" cy="4031873"/>
          </a:xfrm>
        </p:spPr>
        <p:txBody>
          <a:bodyPr/>
          <a:lstStyle/>
          <a:p>
            <a:r>
              <a:rPr lang="it-IT" sz="1800" dirty="0">
                <a:latin typeface="+mn-lt"/>
              </a:rPr>
              <a:t>Il </a:t>
            </a:r>
            <a:r>
              <a:rPr lang="it-IT" sz="1800" dirty="0" smtClean="0">
                <a:latin typeface="+mn-lt"/>
              </a:rPr>
              <a:t>Titolare del </a:t>
            </a:r>
            <a:r>
              <a:rPr lang="it-IT" sz="1800" dirty="0">
                <a:latin typeface="+mn-lt"/>
              </a:rPr>
              <a:t>trattamento adotta misure appropriate per fornire all'interessato tutte </a:t>
            </a:r>
            <a:r>
              <a:rPr lang="it-IT" sz="1800" dirty="0" smtClean="0">
                <a:latin typeface="+mn-lt"/>
              </a:rPr>
              <a:t>le informazioni </a:t>
            </a:r>
            <a:r>
              <a:rPr lang="it-IT" sz="1800" dirty="0">
                <a:latin typeface="+mn-lt"/>
              </a:rPr>
              <a:t>di cui agli articoli 13 e 14 e le comunicazioni di cui agli articoli da 15 a 22 </a:t>
            </a:r>
            <a:r>
              <a:rPr lang="it-IT" sz="1800" dirty="0" smtClean="0">
                <a:latin typeface="+mn-lt"/>
              </a:rPr>
              <a:t> </a:t>
            </a:r>
            <a:r>
              <a:rPr lang="it-IT" sz="1800" dirty="0">
                <a:latin typeface="+mn-lt"/>
              </a:rPr>
              <a:t>relative al trattamento in forma concisa, trasparente, intelligibile e </a:t>
            </a:r>
            <a:r>
              <a:rPr lang="it-IT" sz="1800" dirty="0" smtClean="0">
                <a:latin typeface="+mn-lt"/>
              </a:rPr>
              <a:t>facilmente accessibile</a:t>
            </a:r>
            <a:r>
              <a:rPr lang="it-IT" sz="1800" dirty="0">
                <a:latin typeface="+mn-lt"/>
              </a:rPr>
              <a:t>, con un linguaggio semplice e chiaro, in particolare nel caso di informazioni </a:t>
            </a:r>
            <a:r>
              <a:rPr lang="it-IT" sz="1800" dirty="0" smtClean="0">
                <a:latin typeface="+mn-lt"/>
              </a:rPr>
              <a:t>destinate specificamente </a:t>
            </a:r>
            <a:r>
              <a:rPr lang="it-IT" sz="1800" dirty="0">
                <a:latin typeface="+mn-lt"/>
              </a:rPr>
              <a:t>ai minori.</a:t>
            </a:r>
          </a:p>
          <a:p>
            <a:endParaRPr lang="it-IT" sz="1000" dirty="0" smtClean="0">
              <a:latin typeface="+mn-lt"/>
            </a:endParaRPr>
          </a:p>
          <a:p>
            <a:r>
              <a:rPr lang="it-IT" sz="1800" dirty="0" smtClean="0">
                <a:latin typeface="+mn-lt"/>
              </a:rPr>
              <a:t>Le </a:t>
            </a:r>
            <a:r>
              <a:rPr lang="it-IT" sz="1800" dirty="0">
                <a:latin typeface="+mn-lt"/>
              </a:rPr>
              <a:t>informazioni sono fornite per iscritto o con altri mezzi, anche, se del caso, con mezzi</a:t>
            </a:r>
          </a:p>
          <a:p>
            <a:r>
              <a:rPr lang="it-IT" sz="1800" dirty="0" smtClean="0">
                <a:latin typeface="+mn-lt"/>
              </a:rPr>
              <a:t>elettronici. Se </a:t>
            </a:r>
            <a:r>
              <a:rPr lang="it-IT" sz="1800" dirty="0">
                <a:latin typeface="+mn-lt"/>
              </a:rPr>
              <a:t>richiesto dall'interessato, le informazioni possono essere fornite oralmente, purché </a:t>
            </a:r>
            <a:r>
              <a:rPr lang="it-IT" sz="1800" dirty="0" smtClean="0">
                <a:latin typeface="+mn-lt"/>
              </a:rPr>
              <a:t>sia comprovata </a:t>
            </a:r>
            <a:r>
              <a:rPr lang="it-IT" sz="1800" dirty="0">
                <a:latin typeface="+mn-lt"/>
              </a:rPr>
              <a:t>con altri mezzi l'identità </a:t>
            </a:r>
            <a:r>
              <a:rPr lang="it-IT" sz="1800" dirty="0" smtClean="0">
                <a:latin typeface="+mn-lt"/>
              </a:rPr>
              <a:t>dell’interessato</a:t>
            </a:r>
          </a:p>
          <a:p>
            <a:endParaRPr lang="it-IT" sz="1800" dirty="0">
              <a:latin typeface="+mn-lt"/>
            </a:endParaRPr>
          </a:p>
          <a:p>
            <a:pPr algn="ctr"/>
            <a:r>
              <a:rPr lang="it-IT" sz="1800" b="1" u="sng" dirty="0">
                <a:latin typeface="+mn-lt"/>
              </a:rPr>
              <a:t>Le informazioni possono essere fornite anche in combinazione con icone</a:t>
            </a:r>
          </a:p>
          <a:p>
            <a:pPr algn="ctr"/>
            <a:r>
              <a:rPr lang="it-IT" sz="1800" b="1" u="sng" dirty="0">
                <a:latin typeface="+mn-lt"/>
              </a:rPr>
              <a:t>standardizzate per dare, in modo facilmente visibile, intelligibile e chiaramente</a:t>
            </a:r>
          </a:p>
          <a:p>
            <a:pPr algn="ctr"/>
            <a:r>
              <a:rPr lang="it-IT" sz="1800" b="1" u="sng" dirty="0">
                <a:latin typeface="+mn-lt"/>
              </a:rPr>
              <a:t>leggibile, un quadro d'insieme del trattamento previsto. Se presentate </a:t>
            </a:r>
            <a:r>
              <a:rPr lang="it-IT" sz="1800" b="1" u="sng" dirty="0" smtClean="0">
                <a:latin typeface="+mn-lt"/>
              </a:rPr>
              <a:t>elettronicamente, le </a:t>
            </a:r>
            <a:r>
              <a:rPr lang="it-IT" sz="1800" b="1" u="sng" dirty="0">
                <a:latin typeface="+mn-lt"/>
              </a:rPr>
              <a:t>icone devono essere leggibili da qualsiasi dispositivo.</a:t>
            </a:r>
            <a:endParaRPr lang="it-IT" sz="6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512978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2660"/>
            <a:ext cx="7834121" cy="104644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INFORMATIVA</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Artt. 13 e 14 del GDPR</a:t>
            </a: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370079" y="1543427"/>
            <a:ext cx="7834121" cy="3431709"/>
          </a:xfrm>
        </p:spPr>
        <p:txBody>
          <a:bodyPr/>
          <a:lstStyle/>
          <a:p>
            <a:pPr algn="ctr"/>
            <a:r>
              <a:rPr lang="it-IT" sz="1800" b="1" u="sng" dirty="0">
                <a:latin typeface="+mn-lt"/>
              </a:rPr>
              <a:t>Vi sono due ipotesi diverse di informativa a  seconda che i dati siano o meno raccolti  presso l’interessato</a:t>
            </a:r>
          </a:p>
          <a:p>
            <a:pPr algn="ctr"/>
            <a:endParaRPr lang="it-IT" sz="1800" dirty="0">
              <a:latin typeface="+mn-lt"/>
            </a:endParaRPr>
          </a:p>
          <a:p>
            <a:r>
              <a:rPr lang="it-IT" sz="1800" b="1" dirty="0" smtClean="0">
                <a:solidFill>
                  <a:schemeClr val="tx1"/>
                </a:solidFill>
                <a:latin typeface="+mn-lt"/>
              </a:rPr>
              <a:t>Art</a:t>
            </a:r>
            <a:r>
              <a:rPr lang="it-IT" sz="1800" b="1" dirty="0">
                <a:solidFill>
                  <a:schemeClr val="tx1"/>
                </a:solidFill>
                <a:latin typeface="+mn-lt"/>
              </a:rPr>
              <a:t>. 13</a:t>
            </a:r>
          </a:p>
          <a:p>
            <a:r>
              <a:rPr lang="it-IT" sz="1800" dirty="0">
                <a:latin typeface="+mn-lt"/>
              </a:rPr>
              <a:t>Informazioni che il Titolare deve fornire all’interessato qualora i dati personali </a:t>
            </a:r>
            <a:r>
              <a:rPr lang="it-IT" sz="1800" dirty="0" smtClean="0">
                <a:latin typeface="+mn-lt"/>
              </a:rPr>
              <a:t>siano </a:t>
            </a:r>
            <a:r>
              <a:rPr lang="it-IT" sz="1800" dirty="0">
                <a:latin typeface="+mn-lt"/>
              </a:rPr>
              <a:t>raccolti presso di lui.</a:t>
            </a:r>
          </a:p>
          <a:p>
            <a:endParaRPr lang="it-IT" sz="700" dirty="0">
              <a:latin typeface="+mn-lt"/>
            </a:endParaRPr>
          </a:p>
          <a:p>
            <a:r>
              <a:rPr lang="it-IT" sz="1800" b="1" dirty="0">
                <a:solidFill>
                  <a:schemeClr val="tx1"/>
                </a:solidFill>
                <a:latin typeface="+mn-lt"/>
              </a:rPr>
              <a:t>Art. 14</a:t>
            </a:r>
          </a:p>
          <a:p>
            <a:r>
              <a:rPr lang="it-IT" sz="1800" dirty="0">
                <a:latin typeface="+mn-lt"/>
              </a:rPr>
              <a:t>Informazioni da indicare ove i dati non siano raccolti presso l’interessato.  Esse devono essere fornite entro un tempo ragionevole dall’ottenimento dei  dati personali e, al più tardi, entro un mese.</a:t>
            </a:r>
          </a:p>
          <a:p>
            <a:endParaRPr lang="it-IT" sz="18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356239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2660"/>
            <a:ext cx="7834121" cy="1046440"/>
          </a:xfrm>
        </p:spPr>
        <p:txBody>
          <a:bodyPr/>
          <a:lstStyle/>
          <a:p>
            <a:pPr algn="ctr"/>
            <a:r>
              <a:rPr lang="it-IT" b="0" u="none" dirty="0" smtClean="0">
                <a:solidFill>
                  <a:srgbClr val="002060"/>
                </a:solidFill>
                <a:latin typeface="+mj-lt"/>
              </a:rPr>
              <a:t>ELEMENTI ESSENZIALI </a:t>
            </a:r>
            <a:r>
              <a:rPr lang="it-IT" b="0" u="none" dirty="0" smtClean="0">
                <a:solidFill>
                  <a:srgbClr val="002060"/>
                </a:solidFill>
              </a:rPr>
              <a:t/>
            </a:r>
            <a:br>
              <a:rPr lang="it-IT" b="0" u="none" dirty="0" smtClean="0">
                <a:solidFill>
                  <a:srgbClr val="002060"/>
                </a:solidFill>
              </a:rPr>
            </a:b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370079" y="1543427"/>
            <a:ext cx="7834121" cy="4316566"/>
          </a:xfrm>
        </p:spPr>
        <p:txBody>
          <a:bodyPr/>
          <a:lstStyle/>
          <a:p>
            <a:pPr algn="ctr"/>
            <a:r>
              <a:rPr lang="it-IT" sz="1800" b="1" u="sng" dirty="0">
                <a:latin typeface="+mn-lt"/>
              </a:rPr>
              <a:t>Il </a:t>
            </a:r>
            <a:r>
              <a:rPr lang="it-IT" sz="1800" b="1" u="sng" dirty="0" smtClean="0">
                <a:latin typeface="+mn-lt"/>
              </a:rPr>
              <a:t>Titolare dovrà </a:t>
            </a:r>
            <a:r>
              <a:rPr lang="it-IT" sz="1800" b="1" u="sng" dirty="0">
                <a:latin typeface="+mn-lt"/>
              </a:rPr>
              <a:t>fornire </a:t>
            </a:r>
            <a:r>
              <a:rPr lang="it-IT" sz="1800" b="1" u="sng" dirty="0" smtClean="0">
                <a:latin typeface="+mn-lt"/>
              </a:rPr>
              <a:t>almeno le seguenti informazioni </a:t>
            </a:r>
            <a:r>
              <a:rPr lang="it-IT" sz="1800" b="1" u="sng" dirty="0">
                <a:latin typeface="+mn-lt"/>
              </a:rPr>
              <a:t>relative al </a:t>
            </a:r>
            <a:r>
              <a:rPr lang="it-IT" sz="1800" b="1" u="sng" dirty="0" smtClean="0">
                <a:latin typeface="+mn-lt"/>
              </a:rPr>
              <a:t>trattamento:</a:t>
            </a:r>
          </a:p>
          <a:p>
            <a:pPr algn="ctr"/>
            <a:endParaRPr lang="it-IT" sz="1050" b="1" u="sng" dirty="0">
              <a:latin typeface="+mn-lt"/>
            </a:endParaRPr>
          </a:p>
          <a:p>
            <a:pPr algn="l"/>
            <a:r>
              <a:rPr lang="it-IT" sz="1800" dirty="0">
                <a:latin typeface="+mn-lt"/>
              </a:rPr>
              <a:t>• </a:t>
            </a:r>
            <a:r>
              <a:rPr lang="it-IT" sz="1800" dirty="0" smtClean="0">
                <a:latin typeface="+mn-lt"/>
              </a:rPr>
              <a:t>L’identità </a:t>
            </a:r>
            <a:r>
              <a:rPr lang="it-IT" sz="1800" dirty="0">
                <a:latin typeface="+mn-lt"/>
              </a:rPr>
              <a:t>e i dati di contatto del </a:t>
            </a:r>
            <a:r>
              <a:rPr lang="it-IT" sz="1800" dirty="0" smtClean="0">
                <a:latin typeface="+mn-lt"/>
              </a:rPr>
              <a:t>Titolare del </a:t>
            </a:r>
            <a:r>
              <a:rPr lang="it-IT" sz="1800" dirty="0">
                <a:latin typeface="+mn-lt"/>
              </a:rPr>
              <a:t>trattamento </a:t>
            </a:r>
            <a:r>
              <a:rPr lang="it-IT" sz="1800" dirty="0" smtClean="0">
                <a:latin typeface="+mn-lt"/>
              </a:rPr>
              <a:t>e del DPO </a:t>
            </a:r>
            <a:r>
              <a:rPr lang="it-IT" sz="1800" dirty="0">
                <a:latin typeface="+mn-lt"/>
              </a:rPr>
              <a:t>(ove applicabile)</a:t>
            </a:r>
          </a:p>
          <a:p>
            <a:pPr algn="l"/>
            <a:r>
              <a:rPr lang="it-IT" sz="1800" dirty="0" smtClean="0">
                <a:latin typeface="+mn-lt"/>
              </a:rPr>
              <a:t>per </a:t>
            </a:r>
            <a:r>
              <a:rPr lang="it-IT" sz="1800" dirty="0">
                <a:latin typeface="+mn-lt"/>
              </a:rPr>
              <a:t>le comunicazioni relative all’esercizio dei diritti.</a:t>
            </a:r>
          </a:p>
          <a:p>
            <a:pPr algn="l"/>
            <a:r>
              <a:rPr lang="it-IT" sz="1800" dirty="0" smtClean="0">
                <a:latin typeface="+mn-lt"/>
              </a:rPr>
              <a:t>• </a:t>
            </a:r>
            <a:r>
              <a:rPr lang="it-IT" sz="1800" dirty="0">
                <a:latin typeface="+mn-lt"/>
              </a:rPr>
              <a:t>La </a:t>
            </a:r>
            <a:r>
              <a:rPr lang="it-IT" sz="1800" dirty="0" smtClean="0">
                <a:latin typeface="+mn-lt"/>
              </a:rPr>
              <a:t>descrizione </a:t>
            </a:r>
            <a:r>
              <a:rPr lang="it-IT" sz="1800" dirty="0">
                <a:latin typeface="+mn-lt"/>
              </a:rPr>
              <a:t>delle finalità per cui viene posto in essere il </a:t>
            </a:r>
            <a:r>
              <a:rPr lang="it-IT" sz="1800" dirty="0" smtClean="0">
                <a:latin typeface="+mn-lt"/>
              </a:rPr>
              <a:t>trattamento.</a:t>
            </a:r>
            <a:endParaRPr lang="it-IT" sz="1800" dirty="0">
              <a:latin typeface="+mn-lt"/>
            </a:endParaRPr>
          </a:p>
          <a:p>
            <a:pPr algn="l"/>
            <a:r>
              <a:rPr lang="it-IT" sz="1800" dirty="0">
                <a:latin typeface="+mn-lt"/>
              </a:rPr>
              <a:t>• </a:t>
            </a:r>
            <a:r>
              <a:rPr lang="it-IT" sz="1800" dirty="0" smtClean="0">
                <a:latin typeface="+mn-lt"/>
              </a:rPr>
              <a:t>I destinatari </a:t>
            </a:r>
            <a:r>
              <a:rPr lang="it-IT" sz="1800" dirty="0">
                <a:latin typeface="+mn-lt"/>
              </a:rPr>
              <a:t>del trattamento dei dati </a:t>
            </a:r>
            <a:r>
              <a:rPr lang="it-IT" sz="1800" dirty="0" smtClean="0">
                <a:latin typeface="+mn-lt"/>
              </a:rPr>
              <a:t>personali</a:t>
            </a:r>
          </a:p>
          <a:p>
            <a:pPr algn="l"/>
            <a:r>
              <a:rPr lang="it-IT" sz="1800" dirty="0" smtClean="0">
                <a:latin typeface="+mn-lt"/>
              </a:rPr>
              <a:t>• </a:t>
            </a:r>
            <a:r>
              <a:rPr lang="it-IT" sz="1800" dirty="0">
                <a:latin typeface="+mn-lt"/>
              </a:rPr>
              <a:t>Il Periodo di conservazione dei dati personali </a:t>
            </a:r>
            <a:r>
              <a:rPr lang="it-IT" sz="1800" dirty="0" smtClean="0">
                <a:latin typeface="+mn-lt"/>
              </a:rPr>
              <a:t>(ove quantificabile)</a:t>
            </a:r>
          </a:p>
          <a:p>
            <a:pPr algn="l"/>
            <a:r>
              <a:rPr lang="it-IT" sz="1800" dirty="0"/>
              <a:t>• </a:t>
            </a:r>
            <a:r>
              <a:rPr lang="it-IT" sz="1800" dirty="0" smtClean="0">
                <a:latin typeface="+mn-lt"/>
              </a:rPr>
              <a:t>L’intenzione </a:t>
            </a:r>
            <a:r>
              <a:rPr lang="it-IT" sz="1800" dirty="0">
                <a:latin typeface="+mn-lt"/>
              </a:rPr>
              <a:t>del </a:t>
            </a:r>
            <a:r>
              <a:rPr lang="it-IT" sz="1800" dirty="0" smtClean="0">
                <a:latin typeface="+mn-lt"/>
              </a:rPr>
              <a:t>Titolare di </a:t>
            </a:r>
            <a:r>
              <a:rPr lang="it-IT" sz="1800" dirty="0">
                <a:latin typeface="+mn-lt"/>
              </a:rPr>
              <a:t>trasferire </a:t>
            </a:r>
            <a:r>
              <a:rPr lang="it-IT" sz="1800" dirty="0" smtClean="0">
                <a:latin typeface="+mn-lt"/>
              </a:rPr>
              <a:t>i dati </a:t>
            </a:r>
            <a:r>
              <a:rPr lang="it-IT" sz="1800" dirty="0">
                <a:latin typeface="+mn-lt"/>
              </a:rPr>
              <a:t>personali </a:t>
            </a:r>
            <a:r>
              <a:rPr lang="it-IT" sz="1800" dirty="0" smtClean="0">
                <a:latin typeface="+mn-lt"/>
              </a:rPr>
              <a:t>in Paese Extra UE, </a:t>
            </a:r>
            <a:r>
              <a:rPr lang="it-IT" sz="1800" dirty="0">
                <a:latin typeface="+mn-lt"/>
              </a:rPr>
              <a:t>solo </a:t>
            </a:r>
            <a:r>
              <a:rPr lang="it-IT" sz="1800" dirty="0" smtClean="0">
                <a:latin typeface="+mn-lt"/>
              </a:rPr>
              <a:t>quando esistono </a:t>
            </a:r>
            <a:r>
              <a:rPr lang="it-IT" sz="1800" dirty="0">
                <a:latin typeface="+mn-lt"/>
              </a:rPr>
              <a:t>nei confronti dei paesi garanzie adeguate di rispetto della </a:t>
            </a:r>
            <a:endParaRPr lang="it-IT" sz="1800" dirty="0" smtClean="0">
              <a:latin typeface="+mn-lt"/>
            </a:endParaRPr>
          </a:p>
          <a:p>
            <a:pPr algn="l"/>
            <a:r>
              <a:rPr lang="it-IT" sz="1800" dirty="0" smtClean="0">
                <a:latin typeface="+mn-lt"/>
              </a:rPr>
              <a:t>• </a:t>
            </a:r>
            <a:r>
              <a:rPr lang="it-IT" sz="1800" dirty="0">
                <a:latin typeface="+mn-lt"/>
              </a:rPr>
              <a:t>La specifica e chiara indicazione dei diritti </a:t>
            </a:r>
            <a:r>
              <a:rPr lang="it-IT" sz="1800" dirty="0" smtClean="0">
                <a:latin typeface="+mn-lt"/>
              </a:rPr>
              <a:t>di </a:t>
            </a:r>
            <a:r>
              <a:rPr lang="it-IT" sz="1800" dirty="0">
                <a:latin typeface="+mn-lt"/>
              </a:rPr>
              <a:t>revoca del consenso, di </a:t>
            </a:r>
            <a:r>
              <a:rPr lang="it-IT" sz="1800" dirty="0" smtClean="0">
                <a:latin typeface="+mn-lt"/>
              </a:rPr>
              <a:t>accesso, </a:t>
            </a:r>
            <a:r>
              <a:rPr lang="it-IT" sz="1800" dirty="0">
                <a:latin typeface="+mn-lt"/>
              </a:rPr>
              <a:t>di rettifica, </a:t>
            </a:r>
            <a:r>
              <a:rPr lang="it-IT" sz="1800" dirty="0" smtClean="0">
                <a:latin typeface="+mn-lt"/>
              </a:rPr>
              <a:t>di cancellazione, di limitazione, </a:t>
            </a:r>
            <a:r>
              <a:rPr lang="it-IT" sz="1800" dirty="0">
                <a:latin typeface="+mn-lt"/>
              </a:rPr>
              <a:t>di portabilità dei </a:t>
            </a:r>
            <a:r>
              <a:rPr lang="it-IT" sz="1800" dirty="0" smtClean="0">
                <a:latin typeface="+mn-lt"/>
              </a:rPr>
              <a:t>dati </a:t>
            </a:r>
            <a:r>
              <a:rPr lang="it-IT" sz="1800" dirty="0">
                <a:latin typeface="+mn-lt"/>
              </a:rPr>
              <a:t>e di </a:t>
            </a:r>
            <a:r>
              <a:rPr lang="it-IT" sz="1800" dirty="0" smtClean="0">
                <a:latin typeface="+mn-lt"/>
              </a:rPr>
              <a:t>opposizione</a:t>
            </a:r>
            <a:endParaRPr lang="it-IT" sz="1800" dirty="0">
              <a:latin typeface="+mn-lt"/>
            </a:endParaRPr>
          </a:p>
          <a:p>
            <a:pPr algn="l"/>
            <a:r>
              <a:rPr lang="it-IT" sz="1800" dirty="0">
                <a:latin typeface="+mn-lt"/>
              </a:rPr>
              <a:t>• Il diritto di proporre reclamo all’Autorità di Controllo «Garante per la protezione dei dati personali»</a:t>
            </a:r>
            <a:endParaRPr lang="it-IT" sz="1800" dirty="0" smtClean="0">
              <a:latin typeface="+mn-lt"/>
            </a:endParaRPr>
          </a:p>
          <a:p>
            <a:pPr algn="l"/>
            <a:endParaRPr lang="it-IT" sz="1800" b="1" dirty="0">
              <a:solidFill>
                <a:schemeClr val="tx1"/>
              </a:solidFill>
              <a:latin typeface="+mn-lt"/>
            </a:endParaRPr>
          </a:p>
          <a:p>
            <a:endParaRPr lang="it-IT" sz="1800" dirty="0">
              <a:latin typeface="+mn-lt"/>
            </a:endParaRPr>
          </a:p>
          <a:p>
            <a:pPr algn="ctr"/>
            <a:r>
              <a:rPr lang="it-IT" sz="1800" dirty="0" smtClean="0">
                <a:solidFill>
                  <a:schemeClr val="accent5">
                    <a:lumMod val="50000"/>
                  </a:schemeClr>
                </a:solidFill>
                <a:latin typeface="+mn-lt"/>
              </a:rPr>
              <a:t>. </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288658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938" y="642660"/>
            <a:ext cx="7834121" cy="74164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CONSENSO</a:t>
            </a:r>
            <a:r>
              <a:rPr lang="it-IT" b="0" u="none" dirty="0" smtClean="0">
                <a:solidFill>
                  <a:srgbClr val="002060"/>
                </a:solidFill>
              </a:rPr>
              <a:t/>
            </a:r>
            <a:br>
              <a:rPr lang="it-IT" b="0" u="none" dirty="0" smtClean="0">
                <a:solidFill>
                  <a:srgbClr val="002060"/>
                </a:solidFill>
              </a:rPr>
            </a:br>
            <a:r>
              <a:rPr lang="da-DK" sz="2000" b="0" i="1" u="none" dirty="0" smtClean="0">
                <a:solidFill>
                  <a:srgbClr val="002060"/>
                </a:solidFill>
                <a:latin typeface="+mn-lt"/>
              </a:rPr>
              <a:t>Art. 4 par. 1 del GDPR</a:t>
            </a:r>
            <a:r>
              <a:rPr lang="da-DK" sz="2000" b="0" u="none" dirty="0">
                <a:solidFill>
                  <a:srgbClr val="002060"/>
                </a:solidFill>
                <a:latin typeface="+mn-lt"/>
              </a:rPr>
              <a:t/>
            </a:r>
            <a:br>
              <a:rPr lang="da-DK" sz="2000" b="0" u="none" dirty="0">
                <a:solidFill>
                  <a:srgbClr val="002060"/>
                </a:solidFill>
                <a:latin typeface="+mn-lt"/>
              </a:rPr>
            </a:br>
            <a:endParaRPr lang="it-IT" dirty="0"/>
          </a:p>
        </p:txBody>
      </p:sp>
      <p:sp>
        <p:nvSpPr>
          <p:cNvPr id="3" name="Segnaposto testo 2"/>
          <p:cNvSpPr>
            <a:spLocks noGrp="1"/>
          </p:cNvSpPr>
          <p:nvPr>
            <p:ph type="body" idx="1"/>
          </p:nvPr>
        </p:nvSpPr>
        <p:spPr>
          <a:xfrm>
            <a:off x="370079" y="1460500"/>
            <a:ext cx="7834121" cy="3754874"/>
          </a:xfrm>
        </p:spPr>
        <p:txBody>
          <a:bodyPr/>
          <a:lstStyle/>
          <a:p>
            <a:pPr algn="ctr"/>
            <a:r>
              <a:rPr lang="it-IT" sz="1800" b="1" i="1" dirty="0" smtClean="0">
                <a:latin typeface="+mn-lt"/>
              </a:rPr>
              <a:t>«Qualsiasi manifestazione </a:t>
            </a:r>
            <a:r>
              <a:rPr lang="it-IT" sz="1800" b="1" i="1" dirty="0">
                <a:latin typeface="+mn-lt"/>
              </a:rPr>
              <a:t>di volontà libera, specifica, informata </a:t>
            </a:r>
            <a:r>
              <a:rPr lang="it-IT" sz="1800" b="1" i="1" dirty="0" smtClean="0">
                <a:latin typeface="+mn-lt"/>
              </a:rPr>
              <a:t>e inequivocabile </a:t>
            </a:r>
            <a:r>
              <a:rPr lang="it-IT" sz="1800" b="1" i="1" dirty="0">
                <a:latin typeface="+mn-lt"/>
              </a:rPr>
              <a:t>dell'interessato, con la quale lo stesso manifesta il </a:t>
            </a:r>
            <a:r>
              <a:rPr lang="it-IT" sz="1800" b="1" i="1" dirty="0" smtClean="0">
                <a:latin typeface="+mn-lt"/>
              </a:rPr>
              <a:t>proprio assenso</a:t>
            </a:r>
            <a:r>
              <a:rPr lang="it-IT" sz="1800" b="1" i="1" dirty="0">
                <a:latin typeface="+mn-lt"/>
              </a:rPr>
              <a:t>, mediante dichiarazione o azione positiva inequivocabile, che i </a:t>
            </a:r>
            <a:r>
              <a:rPr lang="it-IT" sz="1800" b="1" i="1" dirty="0" smtClean="0">
                <a:latin typeface="+mn-lt"/>
              </a:rPr>
              <a:t>dati personali </a:t>
            </a:r>
            <a:r>
              <a:rPr lang="it-IT" sz="1800" b="1" i="1" dirty="0">
                <a:latin typeface="+mn-lt"/>
              </a:rPr>
              <a:t>che lo riguardano siano oggetto di </a:t>
            </a:r>
            <a:r>
              <a:rPr lang="it-IT" sz="1800" b="1" i="1" dirty="0" smtClean="0">
                <a:latin typeface="+mn-lt"/>
              </a:rPr>
              <a:t>trattamento»</a:t>
            </a:r>
            <a:endParaRPr lang="it-IT" sz="1000" b="1" i="1" dirty="0" smtClean="0">
              <a:latin typeface="+mn-lt"/>
            </a:endParaRPr>
          </a:p>
          <a:p>
            <a:endParaRPr lang="it-IT" sz="1000" dirty="0">
              <a:latin typeface="+mn-lt"/>
            </a:endParaRPr>
          </a:p>
          <a:p>
            <a:pPr algn="ctr"/>
            <a:r>
              <a:rPr lang="it-IT" sz="1800" dirty="0" smtClean="0">
                <a:latin typeface="+mn-lt"/>
              </a:rPr>
              <a:t>La richiesta di consenso va presentata in modo chiaramente distinguibile, in forma comprensibile e facilmente accessibile, utilizzando un linguaggio semplice e chiaro</a:t>
            </a:r>
            <a:r>
              <a:rPr lang="it-IT" sz="1800" dirty="0">
                <a:latin typeface="+mn-lt"/>
              </a:rPr>
              <a:t>.</a:t>
            </a:r>
          </a:p>
          <a:p>
            <a:pPr algn="ctr"/>
            <a:r>
              <a:rPr lang="it-IT" sz="1800" dirty="0" smtClean="0">
                <a:latin typeface="+mn-lt"/>
              </a:rPr>
              <a:t>• L’interessato ha il diritto di revocare il proprio consenso in qualsiasi momento. La revoca non pregiudica la liceità del trattamento basata sul consenso prima della revoca. </a:t>
            </a:r>
          </a:p>
          <a:p>
            <a:pPr algn="ctr"/>
            <a:r>
              <a:rPr lang="it-IT" sz="1800" dirty="0" smtClean="0">
                <a:latin typeface="+mn-lt"/>
              </a:rPr>
              <a:t>• Particolari condizioni sono poi dettate dall’art.8 del Regolamento nell’interesse dei minori il quale chiarisce che il trattamento di dati personali di minori al di sotto dei 16 anni, o, se previsto dal diritto degli Stati membri, di un'età inferiore ma non al di sotto di 13 anni, è lecito soltanto se e nella misura in cui tale consenso è espresso o autorizzato dal titolare della responsabilità genitoriale sul minore.</a:t>
            </a:r>
            <a:endParaRPr lang="it-IT" sz="1800" dirty="0">
              <a:solidFill>
                <a:schemeClr val="accent5">
                  <a:lumMod val="50000"/>
                </a:schemeClr>
              </a:solidFill>
              <a:latin typeface="+mn-lt"/>
            </a:endParaRPr>
          </a:p>
        </p:txBody>
      </p:sp>
    </p:spTree>
    <p:extLst>
      <p:ext uri="{BB962C8B-B14F-4D97-AF65-F5344CB8AC3E}">
        <p14:creationId xmlns:p14="http://schemas.microsoft.com/office/powerpoint/2010/main" val="16480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0" y="698500"/>
            <a:ext cx="8661400" cy="369332"/>
          </a:xfrm>
        </p:spPr>
        <p:txBody>
          <a:bodyPr/>
          <a:lstStyle/>
          <a:p>
            <a:r>
              <a:rPr lang="it-IT" dirty="0">
                <a:latin typeface="+mj-lt"/>
              </a:rPr>
              <a:t>Qual è la differenza tra Direttiva UE e Regolamento UE?</a:t>
            </a:r>
          </a:p>
        </p:txBody>
      </p:sp>
      <p:sp>
        <p:nvSpPr>
          <p:cNvPr id="3" name="Segnaposto testo 2"/>
          <p:cNvSpPr>
            <a:spLocks noGrp="1"/>
          </p:cNvSpPr>
          <p:nvPr>
            <p:ph type="body" idx="1"/>
          </p:nvPr>
        </p:nvSpPr>
        <p:spPr>
          <a:xfrm>
            <a:off x="400939" y="1534159"/>
            <a:ext cx="7834121" cy="4101123"/>
          </a:xfrm>
        </p:spPr>
        <p:txBody>
          <a:bodyPr/>
          <a:lstStyle/>
          <a:p>
            <a:r>
              <a:rPr lang="it-IT" b="1" dirty="0">
                <a:latin typeface="+mj-lt"/>
              </a:rPr>
              <a:t>REGOLAMENTO UE</a:t>
            </a:r>
            <a:r>
              <a:rPr lang="it-IT" dirty="0">
                <a:latin typeface="+mj-lt"/>
              </a:rPr>
              <a:t>: ha portata generale (non si rivolge a soggetti determinati, ma pone delle norme generali e astratte), è obbligatorio in tutti i suoi elementi (nel senso che non può essere applicato solo parzialmente), e, infine, è direttamente applicabile in ciascuno degli Stati membri (non è quindi necessario un atto dello Stato membro che ne permetta l’esecuzione</a:t>
            </a:r>
            <a:r>
              <a:rPr lang="it-IT" dirty="0" smtClean="0">
                <a:latin typeface="+mj-lt"/>
              </a:rPr>
              <a:t>)</a:t>
            </a:r>
          </a:p>
          <a:p>
            <a:endParaRPr lang="it-IT" dirty="0">
              <a:latin typeface="+mj-lt"/>
            </a:endParaRPr>
          </a:p>
          <a:p>
            <a:r>
              <a:rPr lang="it-IT" b="1" dirty="0">
                <a:latin typeface="+mj-lt"/>
              </a:rPr>
              <a:t>DIRETTIVA UE</a:t>
            </a:r>
            <a:r>
              <a:rPr lang="it-IT" dirty="0">
                <a:latin typeface="+mj-lt"/>
              </a:rPr>
              <a:t>: ha come destinatari gli Stati membri (e quindi non tutti i soggetti giuridici dell’UE). Lo Stato ha “obbligo di risultato”, cioè l’obbligo di raggiungere quel determinato obiettivo entro il termine fissato dalla direttiva stessa, ma si lascia libertà allo Stato per quanto riguarda i mezzi con cui conseguirlo (cioè tramite una legge, un regolamento o anche semplicemente mediante comportamenti dell’amministrazione pubblica).</a:t>
            </a:r>
          </a:p>
          <a:p>
            <a:endParaRPr lang="it-IT" dirty="0">
              <a:latin typeface="+mj-lt"/>
            </a:endParaRPr>
          </a:p>
        </p:txBody>
      </p:sp>
    </p:spTree>
    <p:extLst>
      <p:ext uri="{BB962C8B-B14F-4D97-AF65-F5344CB8AC3E}">
        <p14:creationId xmlns:p14="http://schemas.microsoft.com/office/powerpoint/2010/main" val="19596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38074" y="682989"/>
            <a:ext cx="6956525" cy="560255"/>
          </a:xfrm>
          <a:prstGeom prst="rect">
            <a:avLst/>
          </a:prstGeom>
        </p:spPr>
        <p:txBody>
          <a:bodyPr wrap="square" lIns="0" tIns="10769" rIns="0" bIns="0">
            <a:spAutoFit/>
          </a:bodyPr>
          <a:lstStyle/>
          <a:p>
            <a:pPr marL="11336">
              <a:spcBef>
                <a:spcPts val="85"/>
              </a:spcBef>
              <a:defRPr/>
            </a:pPr>
            <a:r>
              <a:rPr sz="3570" spc="-165" dirty="0">
                <a:solidFill>
                  <a:schemeClr val="accent1">
                    <a:lumMod val="50000"/>
                  </a:schemeClr>
                </a:solidFill>
                <a:latin typeface="+mj-lt"/>
                <a:cs typeface="Trebuchet MS"/>
              </a:rPr>
              <a:t>Diritto </a:t>
            </a:r>
            <a:r>
              <a:rPr sz="3570" spc="-161" dirty="0">
                <a:solidFill>
                  <a:schemeClr val="accent1">
                    <a:lumMod val="50000"/>
                  </a:schemeClr>
                </a:solidFill>
                <a:latin typeface="+mj-lt"/>
                <a:cs typeface="Trebuchet MS"/>
              </a:rPr>
              <a:t>di </a:t>
            </a:r>
            <a:r>
              <a:rPr sz="3570" spc="-147" dirty="0">
                <a:solidFill>
                  <a:schemeClr val="accent1">
                    <a:lumMod val="50000"/>
                  </a:schemeClr>
                </a:solidFill>
                <a:latin typeface="+mj-lt"/>
                <a:cs typeface="Trebuchet MS"/>
              </a:rPr>
              <a:t>accesso </a:t>
            </a:r>
            <a:r>
              <a:rPr sz="3570" spc="-237" dirty="0">
                <a:solidFill>
                  <a:schemeClr val="accent1">
                    <a:lumMod val="50000"/>
                  </a:schemeClr>
                </a:solidFill>
                <a:latin typeface="+mj-lt"/>
                <a:cs typeface="Trebuchet MS"/>
              </a:rPr>
              <a:t>(art.</a:t>
            </a:r>
            <a:r>
              <a:rPr sz="3570" spc="-652" dirty="0">
                <a:solidFill>
                  <a:schemeClr val="accent1">
                    <a:lumMod val="50000"/>
                  </a:schemeClr>
                </a:solidFill>
                <a:latin typeface="+mj-lt"/>
                <a:cs typeface="Trebuchet MS"/>
              </a:rPr>
              <a:t> </a:t>
            </a:r>
            <a:r>
              <a:rPr sz="3570" spc="-121" dirty="0">
                <a:solidFill>
                  <a:schemeClr val="accent1">
                    <a:lumMod val="50000"/>
                  </a:schemeClr>
                </a:solidFill>
                <a:latin typeface="+mj-lt"/>
                <a:cs typeface="Trebuchet MS"/>
              </a:rPr>
              <a:t>15</a:t>
            </a:r>
            <a:r>
              <a:rPr sz="3570" spc="-121" dirty="0" smtClean="0">
                <a:solidFill>
                  <a:schemeClr val="accent1">
                    <a:lumMod val="50000"/>
                  </a:schemeClr>
                </a:solidFill>
                <a:latin typeface="+mj-lt"/>
                <a:cs typeface="Trebuchet MS"/>
              </a:rPr>
              <a:t>)</a:t>
            </a:r>
            <a:r>
              <a:rPr lang="it-IT" sz="3570" spc="-121" dirty="0" smtClean="0">
                <a:solidFill>
                  <a:schemeClr val="accent1">
                    <a:lumMod val="50000"/>
                  </a:schemeClr>
                </a:solidFill>
                <a:latin typeface="+mj-lt"/>
                <a:cs typeface="Trebuchet MS"/>
              </a:rPr>
              <a:t> </a:t>
            </a:r>
            <a:endParaRPr sz="3570" dirty="0">
              <a:solidFill>
                <a:schemeClr val="accent1">
                  <a:lumMod val="50000"/>
                </a:schemeClr>
              </a:solidFill>
              <a:latin typeface="+mj-lt"/>
              <a:cs typeface="Trebuchet MS"/>
            </a:endParaRPr>
          </a:p>
        </p:txBody>
      </p:sp>
      <p:sp>
        <p:nvSpPr>
          <p:cNvPr id="4" name="object 4"/>
          <p:cNvSpPr txBox="1"/>
          <p:nvPr/>
        </p:nvSpPr>
        <p:spPr>
          <a:xfrm>
            <a:off x="638074" y="1340474"/>
            <a:ext cx="7185126" cy="3848861"/>
          </a:xfrm>
          <a:prstGeom prst="rect">
            <a:avLst/>
          </a:prstGeom>
        </p:spPr>
        <p:txBody>
          <a:bodyPr wrap="square" lIns="0" tIns="54978" rIns="0" bIns="0">
            <a:spAutoFit/>
          </a:bodyPr>
          <a:lstStyle>
            <a:lvl1pPr marL="12700">
              <a:tabLst>
                <a:tab pos="319088" algn="l"/>
              </a:tabLst>
              <a:defRPr>
                <a:solidFill>
                  <a:schemeClr val="tx1"/>
                </a:solidFill>
                <a:latin typeface="Calibri" panose="020F0502020204030204" pitchFamily="34" charset="0"/>
              </a:defRPr>
            </a:lvl1pPr>
            <a:lvl2pPr marL="742950" indent="-285750">
              <a:tabLst>
                <a:tab pos="319088" algn="l"/>
              </a:tabLst>
              <a:defRPr>
                <a:solidFill>
                  <a:schemeClr val="tx1"/>
                </a:solidFill>
                <a:latin typeface="Calibri" panose="020F0502020204030204" pitchFamily="34" charset="0"/>
              </a:defRPr>
            </a:lvl2pPr>
            <a:lvl3pPr marL="1143000" indent="-228600">
              <a:tabLst>
                <a:tab pos="319088" algn="l"/>
              </a:tabLst>
              <a:defRPr>
                <a:solidFill>
                  <a:schemeClr val="tx1"/>
                </a:solidFill>
                <a:latin typeface="Calibri" panose="020F0502020204030204" pitchFamily="34" charset="0"/>
              </a:defRPr>
            </a:lvl3pPr>
            <a:lvl4pPr marL="1600200" indent="-228600">
              <a:tabLst>
                <a:tab pos="319088" algn="l"/>
              </a:tabLst>
              <a:defRPr>
                <a:solidFill>
                  <a:schemeClr val="tx1"/>
                </a:solidFill>
                <a:latin typeface="Calibri" panose="020F0502020204030204" pitchFamily="34" charset="0"/>
              </a:defRPr>
            </a:lvl4pPr>
            <a:lvl5pPr marL="2057400" indent="-228600">
              <a:tabLst>
                <a:tab pos="319088" algn="l"/>
              </a:tabLst>
              <a:defRPr>
                <a:solidFill>
                  <a:schemeClr val="tx1"/>
                </a:solidFill>
                <a:latin typeface="Calibri" panose="020F0502020204030204" pitchFamily="34" charset="0"/>
              </a:defRPr>
            </a:lvl5pPr>
            <a:lvl6pPr marL="2514600" indent="-228600" fontAlgn="base">
              <a:spcBef>
                <a:spcPct val="0"/>
              </a:spcBef>
              <a:spcAft>
                <a:spcPct val="0"/>
              </a:spcAft>
              <a:tabLst>
                <a:tab pos="319088" algn="l"/>
              </a:tabLst>
              <a:defRPr>
                <a:solidFill>
                  <a:schemeClr val="tx1"/>
                </a:solidFill>
                <a:latin typeface="Calibri" panose="020F0502020204030204" pitchFamily="34" charset="0"/>
              </a:defRPr>
            </a:lvl6pPr>
            <a:lvl7pPr marL="2971800" indent="-228600" fontAlgn="base">
              <a:spcBef>
                <a:spcPct val="0"/>
              </a:spcBef>
              <a:spcAft>
                <a:spcPct val="0"/>
              </a:spcAft>
              <a:tabLst>
                <a:tab pos="319088" algn="l"/>
              </a:tabLst>
              <a:defRPr>
                <a:solidFill>
                  <a:schemeClr val="tx1"/>
                </a:solidFill>
                <a:latin typeface="Calibri" panose="020F0502020204030204" pitchFamily="34" charset="0"/>
              </a:defRPr>
            </a:lvl7pPr>
            <a:lvl8pPr marL="3429000" indent="-228600" fontAlgn="base">
              <a:spcBef>
                <a:spcPct val="0"/>
              </a:spcBef>
              <a:spcAft>
                <a:spcPct val="0"/>
              </a:spcAft>
              <a:tabLst>
                <a:tab pos="319088" algn="l"/>
              </a:tabLst>
              <a:defRPr>
                <a:solidFill>
                  <a:schemeClr val="tx1"/>
                </a:solidFill>
                <a:latin typeface="Calibri" panose="020F0502020204030204" pitchFamily="34" charset="0"/>
              </a:defRPr>
            </a:lvl8pPr>
            <a:lvl9pPr marL="3886200" indent="-228600" fontAlgn="base">
              <a:spcBef>
                <a:spcPct val="0"/>
              </a:spcBef>
              <a:spcAft>
                <a:spcPct val="0"/>
              </a:spcAft>
              <a:tabLst>
                <a:tab pos="319088" algn="l"/>
              </a:tabLst>
              <a:defRPr>
                <a:solidFill>
                  <a:schemeClr val="tx1"/>
                </a:solidFill>
                <a:latin typeface="Calibri" panose="020F0502020204030204" pitchFamily="34" charset="0"/>
              </a:defRPr>
            </a:lvl9pPr>
          </a:lstStyle>
          <a:p>
            <a:pPr>
              <a:spcBef>
                <a:spcPts val="436"/>
              </a:spcBef>
            </a:pPr>
            <a:r>
              <a:rPr lang="it-IT" altLang="it-IT" dirty="0">
                <a:latin typeface="+mn-lt"/>
                <a:ea typeface="Trebuchet MS" panose="020B0603020202020204" pitchFamily="34" charset="0"/>
                <a:cs typeface="Trebuchet MS" panose="020B0603020202020204" pitchFamily="34" charset="0"/>
              </a:rPr>
              <a:t>-	</a:t>
            </a:r>
            <a:r>
              <a:rPr lang="it-IT" altLang="it-IT" sz="2000" dirty="0">
                <a:latin typeface="+mn-lt"/>
                <a:cs typeface="Arial" panose="020B0604020202020204" pitchFamily="34" charset="0"/>
              </a:rPr>
              <a:t>Il diritto di accesso prevede </a:t>
            </a:r>
            <a:r>
              <a:rPr lang="it-IT" altLang="it-IT" sz="2000" u="sng" dirty="0">
                <a:latin typeface="+mn-lt"/>
                <a:cs typeface="Arial" panose="020B0604020202020204" pitchFamily="34" charset="0"/>
              </a:rPr>
              <a:t>in ogni caso</a:t>
            </a:r>
            <a:r>
              <a:rPr lang="it-IT" altLang="it-IT" sz="2000" dirty="0">
                <a:latin typeface="+mn-lt"/>
                <a:cs typeface="Arial" panose="020B0604020202020204" pitchFamily="34" charset="0"/>
              </a:rPr>
              <a:t> il diritto di </a:t>
            </a:r>
            <a:r>
              <a:rPr lang="it-IT" altLang="it-IT" sz="2000" dirty="0" smtClean="0">
                <a:latin typeface="+mn-lt"/>
                <a:cs typeface="Arial" panose="020B0604020202020204" pitchFamily="34" charset="0"/>
              </a:rPr>
              <a:t>ricevere </a:t>
            </a:r>
            <a:r>
              <a:rPr lang="it-IT" altLang="it-IT" sz="2000" b="1" u="sng" dirty="0" smtClean="0">
                <a:latin typeface="+mn-lt"/>
                <a:cs typeface="Arial" panose="020B0604020202020204" pitchFamily="34" charset="0"/>
              </a:rPr>
              <a:t>una </a:t>
            </a:r>
            <a:r>
              <a:rPr lang="it-IT" altLang="it-IT" sz="2000" b="1" u="sng" dirty="0">
                <a:latin typeface="+mn-lt"/>
                <a:cs typeface="Arial" panose="020B0604020202020204" pitchFamily="34" charset="0"/>
              </a:rPr>
              <a:t>copia </a:t>
            </a:r>
            <a:r>
              <a:rPr lang="it-IT" altLang="it-IT" sz="2000" u="sng" dirty="0" smtClean="0">
                <a:latin typeface="+mn-lt"/>
                <a:cs typeface="Arial" panose="020B0604020202020204" pitchFamily="34" charset="0"/>
              </a:rPr>
              <a:t>dei dati </a:t>
            </a:r>
            <a:r>
              <a:rPr lang="it-IT" altLang="it-IT" sz="2000" u="sng" dirty="0">
                <a:latin typeface="+mn-lt"/>
                <a:cs typeface="Arial" panose="020B0604020202020204" pitchFamily="34" charset="0"/>
              </a:rPr>
              <a:t>personali</a:t>
            </a:r>
            <a:r>
              <a:rPr lang="it-IT" altLang="it-IT" sz="2000" dirty="0">
                <a:latin typeface="+mn-lt"/>
                <a:cs typeface="Arial" panose="020B0604020202020204" pitchFamily="34" charset="0"/>
              </a:rPr>
              <a:t> oggetto di trattamento.</a:t>
            </a:r>
          </a:p>
          <a:p>
            <a:pPr algn="just">
              <a:lnSpc>
                <a:spcPct val="115000"/>
              </a:lnSpc>
              <a:spcBef>
                <a:spcPts val="882"/>
              </a:spcBef>
              <a:buFontTx/>
              <a:buChar char="-"/>
            </a:pPr>
            <a:r>
              <a:rPr lang="it-IT" altLang="it-IT" sz="2000" dirty="0">
                <a:latin typeface="+mn-lt"/>
                <a:cs typeface="Arial" panose="020B0604020202020204" pitchFamily="34" charset="0"/>
              </a:rPr>
              <a:t>Tra le </a:t>
            </a:r>
            <a:r>
              <a:rPr lang="it-IT" altLang="it-IT" sz="2000" b="1" dirty="0">
                <a:latin typeface="+mn-lt"/>
                <a:cs typeface="Arial" panose="020B0604020202020204" pitchFamily="34" charset="0"/>
              </a:rPr>
              <a:t>informazioni da fornire</a:t>
            </a:r>
            <a:r>
              <a:rPr lang="it-IT" altLang="it-IT" sz="2000" dirty="0">
                <a:latin typeface="+mn-lt"/>
                <a:cs typeface="Arial" panose="020B0604020202020204" pitchFamily="34" charset="0"/>
              </a:rPr>
              <a:t>: il </a:t>
            </a:r>
            <a:r>
              <a:rPr lang="it-IT" altLang="it-IT" sz="2000" u="sng" dirty="0">
                <a:latin typeface="+mn-lt"/>
                <a:cs typeface="Arial" panose="020B0604020202020204" pitchFamily="34" charset="0"/>
              </a:rPr>
              <a:t>periodo di conservazione </a:t>
            </a:r>
            <a:r>
              <a:rPr lang="it-IT" altLang="it-IT" sz="2000" dirty="0">
                <a:latin typeface="+mn-lt"/>
                <a:cs typeface="Arial" panose="020B0604020202020204" pitchFamily="34" charset="0"/>
              </a:rPr>
              <a:t> previsto o, se non è possibile, i </a:t>
            </a:r>
            <a:r>
              <a:rPr lang="it-IT" altLang="it-IT" sz="2000" u="sng" dirty="0">
                <a:latin typeface="+mn-lt"/>
                <a:cs typeface="Arial" panose="020B0604020202020204" pitchFamily="34" charset="0"/>
              </a:rPr>
              <a:t>criteri utilizzati</a:t>
            </a:r>
            <a:r>
              <a:rPr lang="it-IT" altLang="it-IT" sz="2000" dirty="0">
                <a:latin typeface="+mn-lt"/>
                <a:cs typeface="Arial" panose="020B0604020202020204" pitchFamily="34" charset="0"/>
              </a:rPr>
              <a:t> per definire  tale periodo </a:t>
            </a:r>
            <a:endParaRPr lang="it-IT" altLang="it-IT" sz="2000" dirty="0" smtClean="0">
              <a:latin typeface="+mn-lt"/>
              <a:cs typeface="Arial" panose="020B0604020202020204" pitchFamily="34" charset="0"/>
            </a:endParaRPr>
          </a:p>
          <a:p>
            <a:pPr algn="just">
              <a:lnSpc>
                <a:spcPct val="115000"/>
              </a:lnSpc>
              <a:spcBef>
                <a:spcPts val="882"/>
              </a:spcBef>
              <a:buFontTx/>
              <a:buChar char="-"/>
            </a:pPr>
            <a:r>
              <a:rPr lang="it-IT" altLang="it-IT" sz="2000" dirty="0" smtClean="0">
                <a:latin typeface="+mn-lt"/>
                <a:cs typeface="Times New Roman" panose="02020603050405020304" pitchFamily="18" charset="0"/>
              </a:rPr>
              <a:t> </a:t>
            </a:r>
            <a:r>
              <a:rPr lang="it-IT" altLang="it-IT" sz="2000" dirty="0">
                <a:latin typeface="+mn-lt"/>
                <a:cs typeface="Arial" panose="020B0604020202020204" pitchFamily="34" charset="0"/>
              </a:rPr>
              <a:t>Obbligo di definire una </a:t>
            </a:r>
            <a:r>
              <a:rPr lang="it-IT" altLang="it-IT" sz="2000" i="1" dirty="0" smtClean="0">
                <a:latin typeface="+mn-lt"/>
                <a:cs typeface="Arial" panose="020B0604020202020204" pitchFamily="34" charset="0"/>
              </a:rPr>
              <a:t>Data </a:t>
            </a:r>
            <a:r>
              <a:rPr lang="it-IT" altLang="it-IT" sz="2000" i="1" dirty="0" err="1" smtClean="0">
                <a:latin typeface="+mn-lt"/>
                <a:cs typeface="Arial" panose="020B0604020202020204" pitchFamily="34" charset="0"/>
              </a:rPr>
              <a:t>Retention</a:t>
            </a:r>
            <a:r>
              <a:rPr lang="it-IT" altLang="it-IT" sz="2000" i="1" dirty="0" smtClean="0">
                <a:latin typeface="+mn-lt"/>
                <a:cs typeface="Arial" panose="020B0604020202020204" pitchFamily="34" charset="0"/>
              </a:rPr>
              <a:t> Policy  </a:t>
            </a:r>
            <a:r>
              <a:rPr lang="it-IT" altLang="it-IT" sz="2000" dirty="0" smtClean="0">
                <a:latin typeface="+mn-lt"/>
                <a:cs typeface="Arial" panose="020B0604020202020204" pitchFamily="34" charset="0"/>
              </a:rPr>
              <a:t>(</a:t>
            </a:r>
            <a:r>
              <a:rPr lang="it-IT" altLang="it-IT" sz="2000" dirty="0">
                <a:latin typeface="+mn-lt"/>
                <a:cs typeface="Arial" panose="020B0604020202020204" pitchFamily="34" charset="0"/>
              </a:rPr>
              <a:t>ove già non definita) nonché le </a:t>
            </a:r>
            <a:r>
              <a:rPr lang="it-IT" altLang="it-IT" sz="2000" u="sng" dirty="0">
                <a:latin typeface="+mn-lt"/>
                <a:cs typeface="Arial" panose="020B0604020202020204" pitchFamily="34" charset="0"/>
              </a:rPr>
              <a:t>garanzie applicate</a:t>
            </a:r>
            <a:r>
              <a:rPr lang="it-IT" altLang="it-IT" sz="2000" dirty="0">
                <a:latin typeface="+mn-lt"/>
                <a:cs typeface="Arial" panose="020B0604020202020204" pitchFamily="34" charset="0"/>
              </a:rPr>
              <a:t> in caso  di trasferimento dei dati verso Paesi terzi (</a:t>
            </a:r>
            <a:r>
              <a:rPr lang="it-IT" altLang="it-IT" sz="2000" u="sng" dirty="0">
                <a:latin typeface="+mn-lt"/>
                <a:cs typeface="Arial" panose="020B0604020202020204" pitchFamily="34" charset="0"/>
              </a:rPr>
              <a:t>Attenzione a  eventuali provider in outsourcing stabiliti in Paesi extra-Ue!</a:t>
            </a:r>
            <a:r>
              <a:rPr lang="it-IT" altLang="it-IT" sz="2000" dirty="0">
                <a:latin typeface="+mn-lt"/>
                <a:cs typeface="Arial" panose="020B0604020202020204" pitchFamily="34" charset="0"/>
              </a:rPr>
              <a:t>)</a:t>
            </a:r>
          </a:p>
          <a:p>
            <a:pPr algn="just">
              <a:lnSpc>
                <a:spcPct val="115000"/>
              </a:lnSpc>
              <a:spcBef>
                <a:spcPts val="893"/>
              </a:spcBef>
              <a:buFontTx/>
              <a:buChar char="-"/>
            </a:pPr>
            <a:r>
              <a:rPr lang="it-IT" altLang="it-IT" sz="2000" dirty="0">
                <a:latin typeface="+mn-lt"/>
                <a:cs typeface="Arial" panose="020B0604020202020204" pitchFamily="34" charset="0"/>
              </a:rPr>
              <a:t>I </a:t>
            </a:r>
            <a:r>
              <a:rPr lang="it-IT" altLang="it-IT" sz="2000" dirty="0" smtClean="0">
                <a:latin typeface="+mn-lt"/>
                <a:cs typeface="Arial" panose="020B0604020202020204" pitchFamily="34" charset="0"/>
              </a:rPr>
              <a:t>Titolari possono </a:t>
            </a:r>
            <a:r>
              <a:rPr lang="it-IT" altLang="it-IT" sz="2000" u="sng" dirty="0">
                <a:latin typeface="+mn-lt"/>
                <a:cs typeface="Arial" panose="020B0604020202020204" pitchFamily="34" charset="0"/>
              </a:rPr>
              <a:t>consentire agli interessati di consultare </a:t>
            </a:r>
            <a:r>
              <a:rPr lang="it-IT" altLang="it-IT" sz="2000" u="sng" dirty="0" smtClean="0">
                <a:latin typeface="+mn-lt"/>
                <a:cs typeface="Arial" panose="020B0604020202020204" pitchFamily="34" charset="0"/>
              </a:rPr>
              <a:t>direttamente</a:t>
            </a:r>
            <a:r>
              <a:rPr lang="it-IT" altLang="it-IT" sz="2000" u="sng" dirty="0">
                <a:latin typeface="+mn-lt"/>
                <a:cs typeface="Arial" panose="020B0604020202020204" pitchFamily="34" charset="0"/>
              </a:rPr>
              <a:t>, da remoto</a:t>
            </a:r>
            <a:r>
              <a:rPr lang="it-IT" altLang="it-IT" sz="2000" dirty="0">
                <a:latin typeface="+mn-lt"/>
                <a:cs typeface="Arial" panose="020B0604020202020204" pitchFamily="34" charset="0"/>
              </a:rPr>
              <a:t> e in modo sicuro, i propri dati  personali </a:t>
            </a:r>
            <a:r>
              <a:rPr lang="it-IT" altLang="it-IT" sz="2000" dirty="0" smtClean="0">
                <a:latin typeface="+mn-lt"/>
                <a:cs typeface="Arial" panose="020B0604020202020204" pitchFamily="34" charset="0"/>
              </a:rPr>
              <a:t>(Considerando 68</a:t>
            </a:r>
            <a:r>
              <a:rPr lang="it-IT" altLang="it-IT" sz="2000" dirty="0">
                <a:latin typeface="+mn-lt"/>
                <a:cs typeface="Arial" panose="020B0604020202020204" pitchFamily="34" charset="0"/>
              </a:rPr>
              <a:t>).</a:t>
            </a:r>
          </a:p>
        </p:txBody>
      </p:sp>
      <p:sp>
        <p:nvSpPr>
          <p:cNvPr id="6" name="object 6"/>
          <p:cNvSpPr>
            <a:spLocks noGrp="1"/>
          </p:cNvSpPr>
          <p:nvPr>
            <p:ph type="ftr" sz="quarter" idx="4294967295"/>
          </p:nvPr>
        </p:nvSpPr>
        <p:spPr/>
        <p:txBody>
          <a:bodyPr wrap="square">
            <a:spAutoFit/>
          </a:bodyPr>
          <a:lstStyle/>
          <a:p>
            <a:pPr>
              <a:defRPr/>
            </a:pPr>
            <a:r>
              <a:t>Diritti </a:t>
            </a:r>
            <a:r>
              <a:rPr spc="-4"/>
              <a:t>degli interessati, principi </a:t>
            </a:r>
            <a:r>
              <a:t>e </a:t>
            </a:r>
            <a:r>
              <a:rPr spc="-4"/>
              <a:t>modalità per</a:t>
            </a:r>
            <a:r>
              <a:rPr spc="-76"/>
              <a:t> </a:t>
            </a:r>
            <a:r>
              <a:rPr spc="-4"/>
              <a:t>l’esercizio</a:t>
            </a:r>
          </a:p>
        </p:txBody>
      </p:sp>
    </p:spTree>
    <p:extLst>
      <p:ext uri="{BB962C8B-B14F-4D97-AF65-F5344CB8AC3E}">
        <p14:creationId xmlns:p14="http://schemas.microsoft.com/office/powerpoint/2010/main" val="584705453"/>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38075" y="682989"/>
            <a:ext cx="4748336" cy="560255"/>
          </a:xfrm>
          <a:prstGeom prst="rect">
            <a:avLst/>
          </a:prstGeom>
        </p:spPr>
        <p:txBody>
          <a:bodyPr lIns="0" tIns="10769" rIns="0" bIns="0">
            <a:spAutoFit/>
          </a:bodyPr>
          <a:lstStyle/>
          <a:p>
            <a:pPr marL="11336">
              <a:spcBef>
                <a:spcPts val="85"/>
              </a:spcBef>
              <a:defRPr/>
            </a:pPr>
            <a:r>
              <a:rPr sz="3570" spc="-165" dirty="0">
                <a:solidFill>
                  <a:schemeClr val="accent1">
                    <a:lumMod val="50000"/>
                  </a:schemeClr>
                </a:solidFill>
                <a:latin typeface="+mj-lt"/>
                <a:cs typeface="Trebuchet MS"/>
              </a:rPr>
              <a:t>Diritto </a:t>
            </a:r>
            <a:r>
              <a:rPr sz="3570" spc="-161" dirty="0">
                <a:solidFill>
                  <a:schemeClr val="accent1">
                    <a:lumMod val="50000"/>
                  </a:schemeClr>
                </a:solidFill>
                <a:latin typeface="+mj-lt"/>
                <a:cs typeface="Trebuchet MS"/>
              </a:rPr>
              <a:t>di </a:t>
            </a:r>
            <a:r>
              <a:rPr sz="3570" spc="-223" dirty="0">
                <a:solidFill>
                  <a:schemeClr val="accent1">
                    <a:lumMod val="50000"/>
                  </a:schemeClr>
                </a:solidFill>
                <a:latin typeface="+mj-lt"/>
                <a:cs typeface="Trebuchet MS"/>
              </a:rPr>
              <a:t>rettifica </a:t>
            </a:r>
            <a:r>
              <a:rPr sz="3570" spc="-237" dirty="0">
                <a:solidFill>
                  <a:schemeClr val="accent1">
                    <a:lumMod val="50000"/>
                  </a:schemeClr>
                </a:solidFill>
                <a:latin typeface="+mj-lt"/>
                <a:cs typeface="Trebuchet MS"/>
              </a:rPr>
              <a:t>(art.</a:t>
            </a:r>
            <a:r>
              <a:rPr sz="3570" spc="-553" dirty="0">
                <a:solidFill>
                  <a:schemeClr val="accent1">
                    <a:lumMod val="50000"/>
                  </a:schemeClr>
                </a:solidFill>
                <a:latin typeface="+mj-lt"/>
                <a:cs typeface="Trebuchet MS"/>
              </a:rPr>
              <a:t> </a:t>
            </a:r>
            <a:r>
              <a:rPr sz="3570" spc="-121" dirty="0">
                <a:solidFill>
                  <a:schemeClr val="accent1">
                    <a:lumMod val="50000"/>
                  </a:schemeClr>
                </a:solidFill>
                <a:latin typeface="+mj-lt"/>
                <a:cs typeface="Trebuchet MS"/>
              </a:rPr>
              <a:t>16)</a:t>
            </a:r>
            <a:endParaRPr sz="3570" dirty="0">
              <a:solidFill>
                <a:schemeClr val="accent1">
                  <a:lumMod val="50000"/>
                </a:schemeClr>
              </a:solidFill>
              <a:latin typeface="+mj-lt"/>
              <a:cs typeface="Trebuchet MS"/>
            </a:endParaRPr>
          </a:p>
        </p:txBody>
      </p:sp>
      <p:sp>
        <p:nvSpPr>
          <p:cNvPr id="4" name="object 4"/>
          <p:cNvSpPr txBox="1"/>
          <p:nvPr/>
        </p:nvSpPr>
        <p:spPr>
          <a:xfrm>
            <a:off x="939894" y="1625289"/>
            <a:ext cx="6485567" cy="2781436"/>
          </a:xfrm>
          <a:prstGeom prst="rect">
            <a:avLst/>
          </a:prstGeom>
        </p:spPr>
        <p:txBody>
          <a:bodyPr lIns="0" tIns="11336" rIns="0" bIns="0">
            <a:spAutoFit/>
          </a:bodyPr>
          <a:lstStyle>
            <a:lvl1pPr marL="298450" indent="-285750">
              <a:tabLst>
                <a:tab pos="298450" algn="l"/>
              </a:tabLst>
              <a:defRPr>
                <a:solidFill>
                  <a:schemeClr val="tx1"/>
                </a:solidFill>
                <a:latin typeface="Calibri" panose="020F0502020204030204" pitchFamily="34" charset="0"/>
              </a:defRPr>
            </a:lvl1pPr>
            <a:lvl2pPr marL="742950" indent="-285750">
              <a:tabLst>
                <a:tab pos="298450" algn="l"/>
              </a:tabLst>
              <a:defRPr>
                <a:solidFill>
                  <a:schemeClr val="tx1"/>
                </a:solidFill>
                <a:latin typeface="Calibri" panose="020F0502020204030204" pitchFamily="34" charset="0"/>
              </a:defRPr>
            </a:lvl2pPr>
            <a:lvl3pPr marL="1143000" indent="-228600">
              <a:tabLst>
                <a:tab pos="298450" algn="l"/>
              </a:tabLst>
              <a:defRPr>
                <a:solidFill>
                  <a:schemeClr val="tx1"/>
                </a:solidFill>
                <a:latin typeface="Calibri" panose="020F0502020204030204" pitchFamily="34" charset="0"/>
              </a:defRPr>
            </a:lvl3pPr>
            <a:lvl4pPr marL="1600200" indent="-228600">
              <a:tabLst>
                <a:tab pos="298450" algn="l"/>
              </a:tabLst>
              <a:defRPr>
                <a:solidFill>
                  <a:schemeClr val="tx1"/>
                </a:solidFill>
                <a:latin typeface="Calibri" panose="020F0502020204030204" pitchFamily="34" charset="0"/>
              </a:defRPr>
            </a:lvl4pPr>
            <a:lvl5pPr marL="2057400" indent="-228600">
              <a:tabLst>
                <a:tab pos="298450" algn="l"/>
              </a:tabLst>
              <a:defRPr>
                <a:solidFill>
                  <a:schemeClr val="tx1"/>
                </a:solidFill>
                <a:latin typeface="Calibri" panose="020F0502020204030204" pitchFamily="34" charset="0"/>
              </a:defRPr>
            </a:lvl5pPr>
            <a:lvl6pPr marL="2514600" indent="-228600" fontAlgn="base">
              <a:spcBef>
                <a:spcPct val="0"/>
              </a:spcBef>
              <a:spcAft>
                <a:spcPct val="0"/>
              </a:spcAft>
              <a:tabLst>
                <a:tab pos="298450" algn="l"/>
              </a:tabLst>
              <a:defRPr>
                <a:solidFill>
                  <a:schemeClr val="tx1"/>
                </a:solidFill>
                <a:latin typeface="Calibri" panose="020F0502020204030204" pitchFamily="34" charset="0"/>
              </a:defRPr>
            </a:lvl6pPr>
            <a:lvl7pPr marL="2971800" indent="-228600" fontAlgn="base">
              <a:spcBef>
                <a:spcPct val="0"/>
              </a:spcBef>
              <a:spcAft>
                <a:spcPct val="0"/>
              </a:spcAft>
              <a:tabLst>
                <a:tab pos="298450" algn="l"/>
              </a:tabLst>
              <a:defRPr>
                <a:solidFill>
                  <a:schemeClr val="tx1"/>
                </a:solidFill>
                <a:latin typeface="Calibri" panose="020F0502020204030204" pitchFamily="34" charset="0"/>
              </a:defRPr>
            </a:lvl7pPr>
            <a:lvl8pPr marL="3429000" indent="-228600" fontAlgn="base">
              <a:spcBef>
                <a:spcPct val="0"/>
              </a:spcBef>
              <a:spcAft>
                <a:spcPct val="0"/>
              </a:spcAft>
              <a:tabLst>
                <a:tab pos="298450" algn="l"/>
              </a:tabLst>
              <a:defRPr>
                <a:solidFill>
                  <a:schemeClr val="tx1"/>
                </a:solidFill>
                <a:latin typeface="Calibri" panose="020F0502020204030204" pitchFamily="34" charset="0"/>
              </a:defRPr>
            </a:lvl8pPr>
            <a:lvl9pPr marL="3886200" indent="-228600" fontAlgn="base">
              <a:spcBef>
                <a:spcPct val="0"/>
              </a:spcBef>
              <a:spcAft>
                <a:spcPct val="0"/>
              </a:spcAft>
              <a:tabLst>
                <a:tab pos="298450" algn="l"/>
              </a:tabLst>
              <a:defRPr>
                <a:solidFill>
                  <a:schemeClr val="tx1"/>
                </a:solidFill>
                <a:latin typeface="Calibri" panose="020F0502020204030204" pitchFamily="34" charset="0"/>
              </a:defRPr>
            </a:lvl9pPr>
          </a:lstStyle>
          <a:p>
            <a:pPr>
              <a:spcBef>
                <a:spcPts val="89"/>
              </a:spcBef>
              <a:buFont typeface="Arial" panose="020B0604020202020204" pitchFamily="34" charset="0"/>
              <a:buChar char="-"/>
            </a:pPr>
            <a:r>
              <a:rPr lang="it-IT" altLang="it-IT" sz="2000" b="1" u="sng" dirty="0">
                <a:latin typeface="+mn-lt"/>
                <a:cs typeface="Arial" panose="020B0604020202020204" pitchFamily="34" charset="0"/>
              </a:rPr>
              <a:t>Cosa</a:t>
            </a:r>
            <a:r>
              <a:rPr lang="it-IT" altLang="it-IT" sz="2000" dirty="0">
                <a:latin typeface="+mn-lt"/>
                <a:cs typeface="Arial" panose="020B0604020202020204" pitchFamily="34" charset="0"/>
              </a:rPr>
              <a:t>: </a:t>
            </a:r>
            <a:r>
              <a:rPr lang="it-IT" altLang="it-IT" sz="2000" u="sng" dirty="0">
                <a:latin typeface="+mn-lt"/>
                <a:cs typeface="Arial" panose="020B0604020202020204" pitchFamily="34" charset="0"/>
              </a:rPr>
              <a:t>Rettifica</a:t>
            </a:r>
            <a:r>
              <a:rPr lang="it-IT" altLang="it-IT" sz="2000" dirty="0">
                <a:latin typeface="+mn-lt"/>
                <a:cs typeface="Arial" panose="020B0604020202020204" pitchFamily="34" charset="0"/>
              </a:rPr>
              <a:t> di dati inesatti + </a:t>
            </a:r>
            <a:r>
              <a:rPr lang="it-IT" altLang="it-IT" sz="2000" u="sng" dirty="0">
                <a:latin typeface="+mn-lt"/>
                <a:cs typeface="Arial" panose="020B0604020202020204" pitchFamily="34" charset="0"/>
              </a:rPr>
              <a:t>Integrazione</a:t>
            </a:r>
            <a:r>
              <a:rPr lang="it-IT" altLang="it-IT" sz="2000" dirty="0">
                <a:latin typeface="+mn-lt"/>
                <a:cs typeface="Arial" panose="020B0604020202020204" pitchFamily="34" charset="0"/>
              </a:rPr>
              <a:t> dati  incompleti (tenendo conto della </a:t>
            </a:r>
            <a:r>
              <a:rPr lang="it-IT" altLang="it-IT" sz="2000" u="sng" dirty="0">
                <a:latin typeface="+mn-lt"/>
                <a:cs typeface="Arial" panose="020B0604020202020204" pitchFamily="34" charset="0"/>
              </a:rPr>
              <a:t>finalità del  trattamento</a:t>
            </a:r>
            <a:r>
              <a:rPr lang="it-IT" altLang="it-IT" sz="2000" dirty="0">
                <a:latin typeface="+mn-lt"/>
                <a:cs typeface="Arial" panose="020B0604020202020204" pitchFamily="34" charset="0"/>
              </a:rPr>
              <a:t>)</a:t>
            </a:r>
          </a:p>
          <a:p>
            <a:pPr eaLnBrk="1" hangingPunct="1">
              <a:buFont typeface="Arial" panose="020B0604020202020204" pitchFamily="34" charset="0"/>
              <a:buChar char="-"/>
            </a:pPr>
            <a:endParaRPr lang="it-IT" altLang="it-IT" sz="2000" dirty="0">
              <a:latin typeface="+mn-lt"/>
              <a:cs typeface="Times New Roman" panose="02020603050405020304" pitchFamily="18" charset="0"/>
            </a:endParaRPr>
          </a:p>
          <a:p>
            <a:pPr>
              <a:buFont typeface="Arial" panose="020B0604020202020204" pitchFamily="34" charset="0"/>
              <a:buChar char="-"/>
            </a:pPr>
            <a:r>
              <a:rPr lang="it-IT" altLang="it-IT" sz="2000" dirty="0">
                <a:latin typeface="+mn-lt"/>
                <a:cs typeface="Arial" panose="020B0604020202020204" pitchFamily="34" charset="0"/>
              </a:rPr>
              <a:t>L'interessato ha il diritto di ottenere dal </a:t>
            </a:r>
            <a:r>
              <a:rPr lang="it-IT" altLang="it-IT" sz="2000" dirty="0" smtClean="0">
                <a:latin typeface="+mn-lt"/>
                <a:cs typeface="Arial" panose="020B0604020202020204" pitchFamily="34" charset="0"/>
              </a:rPr>
              <a:t>Titolare del trattamento la rettifica </a:t>
            </a:r>
            <a:r>
              <a:rPr lang="it-IT" altLang="it-IT" sz="2000" dirty="0">
                <a:latin typeface="+mn-lt"/>
                <a:cs typeface="Arial" panose="020B0604020202020204" pitchFamily="34" charset="0"/>
              </a:rPr>
              <a:t>dei dati personali inesatti che lo riguardano senza </a:t>
            </a:r>
            <a:r>
              <a:rPr lang="it-IT" altLang="it-IT" sz="2000" dirty="0" smtClean="0">
                <a:latin typeface="+mn-lt"/>
                <a:cs typeface="Arial" panose="020B0604020202020204" pitchFamily="34" charset="0"/>
              </a:rPr>
              <a:t>ingiustificato ritardo</a:t>
            </a:r>
            <a:r>
              <a:rPr lang="it-IT" altLang="it-IT" sz="2000" dirty="0">
                <a:latin typeface="+mn-lt"/>
                <a:cs typeface="Arial" panose="020B0604020202020204" pitchFamily="34" charset="0"/>
              </a:rPr>
              <a:t>. Tenuto conto delle finalità del trattamento, l'interessato ha </a:t>
            </a:r>
            <a:r>
              <a:rPr lang="it-IT" altLang="it-IT" sz="2000" dirty="0" smtClean="0">
                <a:latin typeface="+mn-lt"/>
                <a:cs typeface="Arial" panose="020B0604020202020204" pitchFamily="34" charset="0"/>
              </a:rPr>
              <a:t>il diritto </a:t>
            </a:r>
            <a:r>
              <a:rPr lang="it-IT" altLang="it-IT" sz="2000" dirty="0">
                <a:latin typeface="+mn-lt"/>
                <a:cs typeface="Arial" panose="020B0604020202020204" pitchFamily="34" charset="0"/>
              </a:rPr>
              <a:t>di ottenere l'integrazione dei dati personali incompleti, </a:t>
            </a:r>
            <a:r>
              <a:rPr lang="it-IT" altLang="it-IT" sz="2000" dirty="0" smtClean="0">
                <a:latin typeface="+mn-lt"/>
                <a:cs typeface="Arial" panose="020B0604020202020204" pitchFamily="34" charset="0"/>
              </a:rPr>
              <a:t>anche fornendo </a:t>
            </a:r>
            <a:r>
              <a:rPr lang="it-IT" altLang="it-IT" sz="2000" dirty="0">
                <a:latin typeface="+mn-lt"/>
                <a:cs typeface="Arial" panose="020B0604020202020204" pitchFamily="34" charset="0"/>
              </a:rPr>
              <a:t>una dichiarazione integrativa</a:t>
            </a:r>
          </a:p>
        </p:txBody>
      </p:sp>
      <p:sp>
        <p:nvSpPr>
          <p:cNvPr id="6" name="object 6"/>
          <p:cNvSpPr>
            <a:spLocks noGrp="1"/>
          </p:cNvSpPr>
          <p:nvPr>
            <p:ph type="ftr" sz="quarter" idx="4294967295"/>
          </p:nvPr>
        </p:nvSpPr>
        <p:spPr/>
        <p:txBody>
          <a:bodyPr wrap="square">
            <a:spAutoFit/>
          </a:bodyPr>
          <a:lstStyle/>
          <a:p>
            <a:pPr>
              <a:defRPr/>
            </a:pPr>
            <a:r>
              <a:t>Diritti </a:t>
            </a:r>
            <a:r>
              <a:rPr spc="-4"/>
              <a:t>degli interessati, principi </a:t>
            </a:r>
            <a:r>
              <a:t>e </a:t>
            </a:r>
            <a:r>
              <a:rPr spc="-4"/>
              <a:t>modalità per</a:t>
            </a:r>
            <a:r>
              <a:rPr spc="-76"/>
              <a:t> </a:t>
            </a:r>
            <a:r>
              <a:rPr spc="-4"/>
              <a:t>l’esercizio</a:t>
            </a:r>
          </a:p>
        </p:txBody>
      </p:sp>
    </p:spTree>
    <p:extLst>
      <p:ext uri="{BB962C8B-B14F-4D97-AF65-F5344CB8AC3E}">
        <p14:creationId xmlns:p14="http://schemas.microsoft.com/office/powerpoint/2010/main" val="4169124523"/>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8000" y="622300"/>
            <a:ext cx="7092038" cy="504462"/>
          </a:xfrm>
          <a:prstGeom prst="rect">
            <a:avLst/>
          </a:prstGeom>
        </p:spPr>
        <p:txBody>
          <a:bodyPr lIns="0" tIns="11903" rIns="0" bIns="0">
            <a:spAutoFit/>
          </a:bodyPr>
          <a:lstStyle/>
          <a:p>
            <a:pPr marL="11336">
              <a:spcBef>
                <a:spcPts val="94"/>
              </a:spcBef>
              <a:defRPr/>
            </a:pPr>
            <a:r>
              <a:rPr sz="3200" spc="-129" dirty="0">
                <a:solidFill>
                  <a:schemeClr val="accent1">
                    <a:lumMod val="50000"/>
                  </a:schemeClr>
                </a:solidFill>
                <a:latin typeface="+mj-lt"/>
                <a:cs typeface="Trebuchet MS"/>
              </a:rPr>
              <a:t>Diritto di </a:t>
            </a:r>
            <a:r>
              <a:rPr sz="3200" spc="-147" dirty="0">
                <a:solidFill>
                  <a:schemeClr val="accent1">
                    <a:lumMod val="50000"/>
                  </a:schemeClr>
                </a:solidFill>
                <a:latin typeface="+mj-lt"/>
                <a:cs typeface="Trebuchet MS"/>
              </a:rPr>
              <a:t>cancellazione </a:t>
            </a:r>
            <a:r>
              <a:rPr sz="3200" spc="-152" dirty="0">
                <a:solidFill>
                  <a:schemeClr val="accent1">
                    <a:lumMod val="50000"/>
                  </a:schemeClr>
                </a:solidFill>
                <a:latin typeface="+mj-lt"/>
                <a:cs typeface="Trebuchet MS"/>
              </a:rPr>
              <a:t>(diritto </a:t>
            </a:r>
            <a:r>
              <a:rPr sz="3200" spc="-174" dirty="0">
                <a:solidFill>
                  <a:schemeClr val="accent1">
                    <a:lumMod val="50000"/>
                  </a:schemeClr>
                </a:solidFill>
                <a:latin typeface="+mj-lt"/>
                <a:cs typeface="Trebuchet MS"/>
              </a:rPr>
              <a:t>all’oblio) </a:t>
            </a:r>
            <a:r>
              <a:rPr sz="3200" spc="-187" dirty="0">
                <a:solidFill>
                  <a:schemeClr val="accent1">
                    <a:lumMod val="50000"/>
                  </a:schemeClr>
                </a:solidFill>
                <a:latin typeface="+mj-lt"/>
                <a:cs typeface="Trebuchet MS"/>
              </a:rPr>
              <a:t>(art.</a:t>
            </a:r>
            <a:r>
              <a:rPr sz="3200" spc="-478" dirty="0">
                <a:solidFill>
                  <a:schemeClr val="accent1">
                    <a:lumMod val="50000"/>
                  </a:schemeClr>
                </a:solidFill>
                <a:latin typeface="+mj-lt"/>
                <a:cs typeface="Trebuchet MS"/>
              </a:rPr>
              <a:t> </a:t>
            </a:r>
            <a:r>
              <a:rPr sz="3200" spc="-98" dirty="0">
                <a:solidFill>
                  <a:schemeClr val="accent1">
                    <a:lumMod val="50000"/>
                  </a:schemeClr>
                </a:solidFill>
                <a:latin typeface="+mj-lt"/>
                <a:cs typeface="Trebuchet MS"/>
              </a:rPr>
              <a:t>17)</a:t>
            </a:r>
            <a:endParaRPr sz="3200" dirty="0">
              <a:solidFill>
                <a:schemeClr val="accent1">
                  <a:lumMod val="50000"/>
                </a:schemeClr>
              </a:solidFill>
              <a:latin typeface="+mj-lt"/>
              <a:cs typeface="Trebuchet MS"/>
            </a:endParaRPr>
          </a:p>
        </p:txBody>
      </p:sp>
      <p:sp>
        <p:nvSpPr>
          <p:cNvPr id="4" name="object 4"/>
          <p:cNvSpPr txBox="1"/>
          <p:nvPr/>
        </p:nvSpPr>
        <p:spPr>
          <a:xfrm>
            <a:off x="660400" y="1231900"/>
            <a:ext cx="7010400" cy="4670880"/>
          </a:xfrm>
          <a:prstGeom prst="rect">
            <a:avLst/>
          </a:prstGeom>
        </p:spPr>
        <p:txBody>
          <a:bodyPr wrap="square" lIns="0" tIns="47611"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379"/>
              </a:spcBef>
            </a:pPr>
            <a:r>
              <a:rPr lang="it-IT" altLang="it-IT" b="1" dirty="0">
                <a:latin typeface="+mn-lt"/>
                <a:cs typeface="Arial" panose="020B0604020202020204" pitchFamily="34" charset="0"/>
              </a:rPr>
              <a:t>Il diritto all’oblio </a:t>
            </a:r>
            <a:r>
              <a:rPr lang="it-IT" altLang="it-IT" dirty="0">
                <a:latin typeface="+mn-lt"/>
                <a:cs typeface="Arial" panose="020B0604020202020204" pitchFamily="34" charset="0"/>
              </a:rPr>
              <a:t>si configura come un </a:t>
            </a:r>
            <a:r>
              <a:rPr lang="it-IT" altLang="it-IT" b="1" dirty="0">
                <a:latin typeface="+mn-lt"/>
                <a:cs typeface="Arial" panose="020B0604020202020204" pitchFamily="34" charset="0"/>
              </a:rPr>
              <a:t>diritto alla cancellazione</a:t>
            </a:r>
            <a:endParaRPr lang="it-IT" altLang="it-IT" dirty="0">
              <a:latin typeface="+mn-lt"/>
              <a:cs typeface="Arial" panose="020B0604020202020204" pitchFamily="34" charset="0"/>
            </a:endParaRPr>
          </a:p>
          <a:p>
            <a:pPr>
              <a:spcBef>
                <a:spcPts val="290"/>
              </a:spcBef>
            </a:pPr>
            <a:r>
              <a:rPr lang="it-IT" altLang="it-IT" dirty="0">
                <a:latin typeface="+mn-lt"/>
                <a:cs typeface="Arial" panose="020B0604020202020204" pitchFamily="34" charset="0"/>
              </a:rPr>
              <a:t>dei propri dati personali </a:t>
            </a:r>
            <a:r>
              <a:rPr lang="it-IT" altLang="it-IT" b="1" dirty="0">
                <a:latin typeface="+mn-lt"/>
                <a:cs typeface="Arial" panose="020B0604020202020204" pitchFamily="34" charset="0"/>
              </a:rPr>
              <a:t>in forma rafforzata</a:t>
            </a:r>
            <a:r>
              <a:rPr lang="it-IT" altLang="it-IT" dirty="0" smtClean="0">
                <a:latin typeface="+mn-lt"/>
                <a:cs typeface="Arial" panose="020B0604020202020204" pitchFamily="34" charset="0"/>
              </a:rPr>
              <a:t>.</a:t>
            </a:r>
          </a:p>
          <a:p>
            <a:pPr>
              <a:spcBef>
                <a:spcPts val="290"/>
              </a:spcBef>
            </a:pPr>
            <a:r>
              <a:rPr lang="it-IT" altLang="it-IT" dirty="0">
                <a:latin typeface="+mn-lt"/>
                <a:cs typeface="Arial" panose="020B0604020202020204" pitchFamily="34" charset="0"/>
              </a:rPr>
              <a:t>a) i dati personali non sono più necessari rispetto alle finalità per le quali sono stati raccolti o </a:t>
            </a:r>
            <a:r>
              <a:rPr lang="it-IT" altLang="it-IT" dirty="0" smtClean="0">
                <a:latin typeface="+mn-lt"/>
                <a:cs typeface="Arial" panose="020B0604020202020204" pitchFamily="34" charset="0"/>
              </a:rPr>
              <a:t>altrimenti trattati</a:t>
            </a:r>
            <a:r>
              <a:rPr lang="it-IT" altLang="it-IT" dirty="0">
                <a:latin typeface="+mn-lt"/>
                <a:cs typeface="Arial" panose="020B0604020202020204" pitchFamily="34" charset="0"/>
              </a:rPr>
              <a:t>;</a:t>
            </a:r>
          </a:p>
          <a:p>
            <a:pPr>
              <a:spcBef>
                <a:spcPts val="290"/>
              </a:spcBef>
            </a:pPr>
            <a:r>
              <a:rPr lang="it-IT" altLang="it-IT" dirty="0">
                <a:latin typeface="+mn-lt"/>
                <a:cs typeface="Arial" panose="020B0604020202020204" pitchFamily="34" charset="0"/>
              </a:rPr>
              <a:t>b) l'interessato revoca il consenso su cui si basa il trattamento e se non sussiste altro fondamento </a:t>
            </a:r>
            <a:r>
              <a:rPr lang="it-IT" altLang="it-IT" dirty="0" smtClean="0">
                <a:latin typeface="+mn-lt"/>
                <a:cs typeface="Arial" panose="020B0604020202020204" pitchFamily="34" charset="0"/>
              </a:rPr>
              <a:t>giuridico per </a:t>
            </a:r>
            <a:r>
              <a:rPr lang="it-IT" altLang="it-IT" dirty="0">
                <a:latin typeface="+mn-lt"/>
                <a:cs typeface="Arial" panose="020B0604020202020204" pitchFamily="34" charset="0"/>
              </a:rPr>
              <a:t>il trattamento;</a:t>
            </a:r>
          </a:p>
          <a:p>
            <a:pPr>
              <a:spcBef>
                <a:spcPts val="290"/>
              </a:spcBef>
            </a:pPr>
            <a:r>
              <a:rPr lang="it-IT" altLang="it-IT" dirty="0">
                <a:latin typeface="+mn-lt"/>
                <a:cs typeface="Arial" panose="020B0604020202020204" pitchFamily="34" charset="0"/>
              </a:rPr>
              <a:t>c) l'interessato si oppone al trattamento;</a:t>
            </a:r>
          </a:p>
          <a:p>
            <a:pPr>
              <a:spcBef>
                <a:spcPts val="290"/>
              </a:spcBef>
            </a:pPr>
            <a:r>
              <a:rPr lang="it-IT" altLang="it-IT" dirty="0">
                <a:latin typeface="+mn-lt"/>
                <a:cs typeface="Arial" panose="020B0604020202020204" pitchFamily="34" charset="0"/>
              </a:rPr>
              <a:t>d) i dati personali sono stati trattati illecitamente;</a:t>
            </a:r>
          </a:p>
          <a:p>
            <a:pPr>
              <a:spcBef>
                <a:spcPts val="290"/>
              </a:spcBef>
            </a:pPr>
            <a:r>
              <a:rPr lang="it-IT" altLang="it-IT" dirty="0">
                <a:latin typeface="+mn-lt"/>
                <a:cs typeface="Arial" panose="020B0604020202020204" pitchFamily="34" charset="0"/>
              </a:rPr>
              <a:t>e) i dati personali devono essere cancellati per adempiere un obbligo legale previsto dal diritto </a:t>
            </a:r>
            <a:r>
              <a:rPr lang="it-IT" altLang="it-IT" dirty="0" smtClean="0">
                <a:latin typeface="+mn-lt"/>
                <a:cs typeface="Arial" panose="020B0604020202020204" pitchFamily="34" charset="0"/>
              </a:rPr>
              <a:t>dell'Unione o </a:t>
            </a:r>
            <a:r>
              <a:rPr lang="it-IT" altLang="it-IT" dirty="0">
                <a:latin typeface="+mn-lt"/>
                <a:cs typeface="Arial" panose="020B0604020202020204" pitchFamily="34" charset="0"/>
              </a:rPr>
              <a:t>dello </a:t>
            </a:r>
            <a:r>
              <a:rPr lang="it-IT" altLang="it-IT" dirty="0" smtClean="0">
                <a:latin typeface="+mn-lt"/>
                <a:cs typeface="Arial" panose="020B0604020202020204" pitchFamily="34" charset="0"/>
              </a:rPr>
              <a:t>Stato;</a:t>
            </a:r>
          </a:p>
          <a:p>
            <a:pPr>
              <a:spcBef>
                <a:spcPts val="290"/>
              </a:spcBef>
            </a:pPr>
            <a:r>
              <a:rPr lang="it-IT" altLang="it-IT" dirty="0" smtClean="0">
                <a:latin typeface="+mn-lt"/>
                <a:cs typeface="Arial" panose="020B0604020202020204" pitchFamily="34" charset="0"/>
              </a:rPr>
              <a:t>f</a:t>
            </a:r>
            <a:r>
              <a:rPr lang="it-IT" altLang="it-IT" dirty="0">
                <a:latin typeface="+mn-lt"/>
                <a:cs typeface="Arial" panose="020B0604020202020204" pitchFamily="34" charset="0"/>
              </a:rPr>
              <a:t>) i dati personali sono stati raccolti relativamente all'offerta di servizi della società dell’informazione.</a:t>
            </a:r>
          </a:p>
          <a:p>
            <a:pPr algn="just">
              <a:lnSpc>
                <a:spcPct val="115000"/>
              </a:lnSpc>
              <a:spcBef>
                <a:spcPts val="904"/>
              </a:spcBef>
            </a:pPr>
            <a:r>
              <a:rPr lang="it-IT" altLang="it-IT" b="1" dirty="0">
                <a:latin typeface="+mn-lt"/>
                <a:cs typeface="Arial" panose="020B0604020202020204" pitchFamily="34" charset="0"/>
              </a:rPr>
              <a:t>Non si applica: </a:t>
            </a:r>
            <a:r>
              <a:rPr lang="it-IT" altLang="it-IT" dirty="0">
                <a:latin typeface="+mn-lt"/>
                <a:cs typeface="Arial" panose="020B0604020202020204" pitchFamily="34" charset="0"/>
              </a:rPr>
              <a:t>Trattamenti necessari per adempimento  obblighi di legge / interesse pubblico / ambito sanitario /  </a:t>
            </a:r>
            <a:r>
              <a:rPr lang="it-IT" altLang="it-IT" dirty="0" smtClean="0">
                <a:latin typeface="+mn-lt"/>
                <a:cs typeface="Arial" panose="020B0604020202020204" pitchFamily="34" charset="0"/>
              </a:rPr>
              <a:t>ricerca</a:t>
            </a:r>
            <a:endParaRPr lang="it-IT" altLang="it-IT" dirty="0">
              <a:latin typeface="+mn-lt"/>
              <a:cs typeface="Times New Roman" panose="02020603050405020304" pitchFamily="18" charset="0"/>
            </a:endParaRPr>
          </a:p>
          <a:p>
            <a:pPr>
              <a:spcBef>
                <a:spcPts val="45"/>
              </a:spcBef>
            </a:pPr>
            <a:endParaRPr lang="it-IT" altLang="it-IT" dirty="0">
              <a:latin typeface="+mn-lt"/>
              <a:cs typeface="Times New Roman" panose="02020603050405020304" pitchFamily="18" charset="0"/>
            </a:endParaRPr>
          </a:p>
        </p:txBody>
      </p:sp>
    </p:spTree>
    <p:extLst>
      <p:ext uri="{BB962C8B-B14F-4D97-AF65-F5344CB8AC3E}">
        <p14:creationId xmlns:p14="http://schemas.microsoft.com/office/powerpoint/2010/main" val="117135725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60748" y="688658"/>
            <a:ext cx="7014104" cy="6675382"/>
          </a:xfrm>
          <a:prstGeom prst="rect">
            <a:avLst/>
          </a:prstGeom>
        </p:spPr>
        <p:txBody>
          <a:bodyPr lIns="0" tIns="11903" rIns="0" bIns="0">
            <a:spAutoFit/>
          </a:bodyPr>
          <a:lstStyle>
            <a:lvl1pPr marL="12700">
              <a:defRPr>
                <a:solidFill>
                  <a:schemeClr val="tx1"/>
                </a:solidFill>
                <a:latin typeface="Calibri" panose="020F0502020204030204" pitchFamily="34" charset="0"/>
              </a:defRPr>
            </a:lvl1pPr>
            <a:lvl2pPr marL="1125538"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9"/>
              </a:spcBef>
            </a:pPr>
            <a:r>
              <a:rPr lang="it-IT" altLang="it-IT" sz="3000" dirty="0">
                <a:solidFill>
                  <a:srgbClr val="1F4E79"/>
                </a:solidFill>
                <a:latin typeface="+mj-lt"/>
                <a:ea typeface="Trebuchet MS" panose="020B0603020202020204" pitchFamily="34" charset="0"/>
                <a:cs typeface="Trebuchet MS" panose="020B0603020202020204" pitchFamily="34" charset="0"/>
              </a:rPr>
              <a:t>Diritto di limitazione del trattamento (art. 18</a:t>
            </a:r>
            <a:r>
              <a:rPr lang="it-IT" altLang="it-IT" sz="3000" dirty="0" smtClean="0">
                <a:solidFill>
                  <a:srgbClr val="1F4E79"/>
                </a:solidFill>
                <a:latin typeface="+mj-lt"/>
                <a:ea typeface="Trebuchet MS" panose="020B0603020202020204" pitchFamily="34" charset="0"/>
                <a:cs typeface="Trebuchet MS" panose="020B0603020202020204" pitchFamily="34" charset="0"/>
              </a:rPr>
              <a:t>)</a:t>
            </a:r>
          </a:p>
          <a:p>
            <a:pPr>
              <a:spcBef>
                <a:spcPts val="89"/>
              </a:spcBef>
            </a:pPr>
            <a:endParaRPr lang="it-IT" altLang="it-IT" sz="3000" dirty="0">
              <a:solidFill>
                <a:srgbClr val="1F4E79"/>
              </a:solidFill>
              <a:latin typeface="+mj-lt"/>
              <a:ea typeface="Trebuchet MS" panose="020B0603020202020204" pitchFamily="34" charset="0"/>
              <a:cs typeface="Trebuchet MS" panose="020B0603020202020204" pitchFamily="34" charset="0"/>
            </a:endParaRPr>
          </a:p>
          <a:p>
            <a:pPr>
              <a:spcBef>
                <a:spcPts val="89"/>
              </a:spcBef>
            </a:pPr>
            <a:r>
              <a:rPr lang="it-IT" altLang="it-IT" sz="2000" dirty="0">
                <a:latin typeface="+mn-lt"/>
                <a:ea typeface="Trebuchet MS" panose="020B0603020202020204" pitchFamily="34" charset="0"/>
                <a:cs typeface="Trebuchet MS" panose="020B0603020202020204" pitchFamily="34" charset="0"/>
              </a:rPr>
              <a:t>L'interessato ha il diritto di ottenere dal </a:t>
            </a:r>
            <a:r>
              <a:rPr lang="it-IT" altLang="it-IT" sz="2000" dirty="0" smtClean="0">
                <a:latin typeface="+mn-lt"/>
                <a:ea typeface="Trebuchet MS" panose="020B0603020202020204" pitchFamily="34" charset="0"/>
                <a:cs typeface="Trebuchet MS" panose="020B0603020202020204" pitchFamily="34" charset="0"/>
              </a:rPr>
              <a:t>Titolare la </a:t>
            </a:r>
            <a:r>
              <a:rPr lang="it-IT" altLang="it-IT" sz="2000" dirty="0">
                <a:latin typeface="+mn-lt"/>
                <a:ea typeface="Trebuchet MS" panose="020B0603020202020204" pitchFamily="34" charset="0"/>
                <a:cs typeface="Trebuchet MS" panose="020B0603020202020204" pitchFamily="34" charset="0"/>
              </a:rPr>
              <a:t>limitazione del trattamento </a:t>
            </a:r>
            <a:r>
              <a:rPr lang="it-IT" altLang="it-IT" sz="2000" dirty="0" smtClean="0">
                <a:latin typeface="+mn-lt"/>
                <a:ea typeface="Trebuchet MS" panose="020B0603020202020204" pitchFamily="34" charset="0"/>
                <a:cs typeface="Trebuchet MS" panose="020B0603020202020204" pitchFamily="34" charset="0"/>
              </a:rPr>
              <a:t>quando ricorre </a:t>
            </a:r>
            <a:r>
              <a:rPr lang="it-IT" altLang="it-IT" sz="2000" dirty="0">
                <a:latin typeface="+mn-lt"/>
                <a:ea typeface="Trebuchet MS" panose="020B0603020202020204" pitchFamily="34" charset="0"/>
                <a:cs typeface="Trebuchet MS" panose="020B0603020202020204" pitchFamily="34" charset="0"/>
              </a:rPr>
              <a:t>una delle seguenti ipotesi</a:t>
            </a:r>
            <a:r>
              <a:rPr lang="it-IT" altLang="it-IT" sz="2000" dirty="0" smtClean="0">
                <a:latin typeface="+mn-lt"/>
                <a:ea typeface="Trebuchet MS" panose="020B0603020202020204" pitchFamily="34" charset="0"/>
                <a:cs typeface="Trebuchet MS" panose="020B0603020202020204" pitchFamily="34" charset="0"/>
              </a:rPr>
              <a:t>:</a:t>
            </a:r>
          </a:p>
          <a:p>
            <a:pPr>
              <a:spcBef>
                <a:spcPts val="89"/>
              </a:spcBef>
            </a:pPr>
            <a:endParaRPr lang="it-IT" altLang="it-IT" sz="300" dirty="0">
              <a:latin typeface="+mn-lt"/>
              <a:ea typeface="Trebuchet MS" panose="020B0603020202020204" pitchFamily="34" charset="0"/>
              <a:cs typeface="Trebuchet MS" panose="020B0603020202020204" pitchFamily="34" charset="0"/>
            </a:endParaRPr>
          </a:p>
          <a:p>
            <a:pPr>
              <a:spcBef>
                <a:spcPts val="89"/>
              </a:spcBef>
            </a:pPr>
            <a:r>
              <a:rPr lang="it-IT" altLang="it-IT" sz="2000" dirty="0">
                <a:latin typeface="+mn-lt"/>
                <a:ea typeface="Trebuchet MS" panose="020B0603020202020204" pitchFamily="34" charset="0"/>
                <a:cs typeface="Trebuchet MS" panose="020B0603020202020204" pitchFamily="34" charset="0"/>
              </a:rPr>
              <a:t>a) l'interessato contesta l'esattezza dei dati personali, per il periodo necessario al </a:t>
            </a:r>
            <a:r>
              <a:rPr lang="it-IT" altLang="it-IT" sz="2000" dirty="0" smtClean="0">
                <a:latin typeface="+mn-lt"/>
                <a:ea typeface="Trebuchet MS" panose="020B0603020202020204" pitchFamily="34" charset="0"/>
                <a:cs typeface="Trebuchet MS" panose="020B0603020202020204" pitchFamily="34" charset="0"/>
              </a:rPr>
              <a:t>Titolare per </a:t>
            </a:r>
            <a:r>
              <a:rPr lang="it-IT" altLang="it-IT" sz="2000" dirty="0">
                <a:latin typeface="+mn-lt"/>
                <a:ea typeface="Trebuchet MS" panose="020B0603020202020204" pitchFamily="34" charset="0"/>
                <a:cs typeface="Trebuchet MS" panose="020B0603020202020204" pitchFamily="34" charset="0"/>
              </a:rPr>
              <a:t>verificare l'esattezza di tali dati personali;</a:t>
            </a:r>
          </a:p>
          <a:p>
            <a:pPr>
              <a:spcBef>
                <a:spcPts val="89"/>
              </a:spcBef>
            </a:pPr>
            <a:r>
              <a:rPr lang="it-IT" altLang="it-IT" sz="2000" dirty="0">
                <a:latin typeface="+mn-lt"/>
                <a:ea typeface="Trebuchet MS" panose="020B0603020202020204" pitchFamily="34" charset="0"/>
                <a:cs typeface="Trebuchet MS" panose="020B0603020202020204" pitchFamily="34" charset="0"/>
              </a:rPr>
              <a:t>b) il trattamento è illecito e l'interessato si oppone alla cancellazione dei dati personali e chiede invece </a:t>
            </a:r>
            <a:r>
              <a:rPr lang="it-IT" altLang="it-IT" sz="2000" dirty="0" smtClean="0">
                <a:latin typeface="+mn-lt"/>
                <a:ea typeface="Trebuchet MS" panose="020B0603020202020204" pitchFamily="34" charset="0"/>
                <a:cs typeface="Trebuchet MS" panose="020B0603020202020204" pitchFamily="34" charset="0"/>
              </a:rPr>
              <a:t>che ne </a:t>
            </a:r>
            <a:r>
              <a:rPr lang="it-IT" altLang="it-IT" sz="2000" dirty="0">
                <a:latin typeface="+mn-lt"/>
                <a:ea typeface="Trebuchet MS" panose="020B0603020202020204" pitchFamily="34" charset="0"/>
                <a:cs typeface="Trebuchet MS" panose="020B0603020202020204" pitchFamily="34" charset="0"/>
              </a:rPr>
              <a:t>sia limitato l'utilizzo;</a:t>
            </a:r>
          </a:p>
          <a:p>
            <a:pPr>
              <a:spcBef>
                <a:spcPts val="89"/>
              </a:spcBef>
            </a:pPr>
            <a:r>
              <a:rPr lang="it-IT" altLang="it-IT" sz="2000" dirty="0">
                <a:latin typeface="+mn-lt"/>
                <a:ea typeface="Trebuchet MS" panose="020B0603020202020204" pitchFamily="34" charset="0"/>
                <a:cs typeface="Trebuchet MS" panose="020B0603020202020204" pitchFamily="34" charset="0"/>
              </a:rPr>
              <a:t>c) benché il </a:t>
            </a:r>
            <a:r>
              <a:rPr lang="it-IT" altLang="it-IT" sz="2000" dirty="0" smtClean="0">
                <a:latin typeface="+mn-lt"/>
                <a:ea typeface="Trebuchet MS" panose="020B0603020202020204" pitchFamily="34" charset="0"/>
                <a:cs typeface="Trebuchet MS" panose="020B0603020202020204" pitchFamily="34" charset="0"/>
              </a:rPr>
              <a:t>Titolare non </a:t>
            </a:r>
            <a:r>
              <a:rPr lang="it-IT" altLang="it-IT" sz="2000" dirty="0">
                <a:latin typeface="+mn-lt"/>
                <a:ea typeface="Trebuchet MS" panose="020B0603020202020204" pitchFamily="34" charset="0"/>
                <a:cs typeface="Trebuchet MS" panose="020B0603020202020204" pitchFamily="34" charset="0"/>
              </a:rPr>
              <a:t>ne abbia più bisogno ai fini del trattamento, i dati personali </a:t>
            </a:r>
            <a:r>
              <a:rPr lang="it-IT" altLang="it-IT" sz="2000" dirty="0" smtClean="0">
                <a:latin typeface="+mn-lt"/>
                <a:ea typeface="Trebuchet MS" panose="020B0603020202020204" pitchFamily="34" charset="0"/>
                <a:cs typeface="Trebuchet MS" panose="020B0603020202020204" pitchFamily="34" charset="0"/>
              </a:rPr>
              <a:t>sono necessari </a:t>
            </a:r>
            <a:r>
              <a:rPr lang="it-IT" altLang="it-IT" sz="2000" dirty="0">
                <a:latin typeface="+mn-lt"/>
                <a:ea typeface="Trebuchet MS" panose="020B0603020202020204" pitchFamily="34" charset="0"/>
                <a:cs typeface="Trebuchet MS" panose="020B0603020202020204" pitchFamily="34" charset="0"/>
              </a:rPr>
              <a:t>all'interessato per l'accertamento, l'esercizio o la difesa di un diritto in sede giudiziaria;</a:t>
            </a:r>
          </a:p>
          <a:p>
            <a:pPr>
              <a:spcBef>
                <a:spcPts val="89"/>
              </a:spcBef>
            </a:pPr>
            <a:r>
              <a:rPr lang="it-IT" altLang="it-IT" sz="2000" dirty="0">
                <a:latin typeface="+mn-lt"/>
                <a:ea typeface="Trebuchet MS" panose="020B0603020202020204" pitchFamily="34" charset="0"/>
                <a:cs typeface="Trebuchet MS" panose="020B0603020202020204" pitchFamily="34" charset="0"/>
              </a:rPr>
              <a:t>d) l'interessato si è opposto al trattamento </a:t>
            </a:r>
            <a:r>
              <a:rPr lang="it-IT" altLang="it-IT" sz="2000" dirty="0" smtClean="0">
                <a:latin typeface="+mn-lt"/>
                <a:ea typeface="Trebuchet MS" panose="020B0603020202020204" pitchFamily="34" charset="0"/>
                <a:cs typeface="Trebuchet MS" panose="020B0603020202020204" pitchFamily="34" charset="0"/>
              </a:rPr>
              <a:t>in </a:t>
            </a:r>
            <a:r>
              <a:rPr lang="it-IT" altLang="it-IT" sz="2000" dirty="0">
                <a:latin typeface="+mn-lt"/>
                <a:ea typeface="Trebuchet MS" panose="020B0603020202020204" pitchFamily="34" charset="0"/>
                <a:cs typeface="Trebuchet MS" panose="020B0603020202020204" pitchFamily="34" charset="0"/>
              </a:rPr>
              <a:t>attesa della verifica in</a:t>
            </a:r>
          </a:p>
          <a:p>
            <a:pPr>
              <a:spcBef>
                <a:spcPts val="89"/>
              </a:spcBef>
            </a:pPr>
            <a:r>
              <a:rPr lang="it-IT" altLang="it-IT" sz="2000" dirty="0">
                <a:latin typeface="+mn-lt"/>
                <a:ea typeface="Trebuchet MS" panose="020B0603020202020204" pitchFamily="34" charset="0"/>
                <a:cs typeface="Trebuchet MS" panose="020B0603020202020204" pitchFamily="34" charset="0"/>
              </a:rPr>
              <a:t>merito all'eventuale prevalenza dei motivi legittimi del </a:t>
            </a:r>
            <a:r>
              <a:rPr lang="it-IT" altLang="it-IT" sz="2000" dirty="0" smtClean="0">
                <a:latin typeface="+mn-lt"/>
                <a:ea typeface="Trebuchet MS" panose="020B0603020202020204" pitchFamily="34" charset="0"/>
                <a:cs typeface="Trebuchet MS" panose="020B0603020202020204" pitchFamily="34" charset="0"/>
              </a:rPr>
              <a:t>Titolare del </a:t>
            </a:r>
            <a:r>
              <a:rPr lang="it-IT" altLang="it-IT" sz="2000" dirty="0">
                <a:latin typeface="+mn-lt"/>
                <a:ea typeface="Trebuchet MS" panose="020B0603020202020204" pitchFamily="34" charset="0"/>
                <a:cs typeface="Trebuchet MS" panose="020B0603020202020204" pitchFamily="34" charset="0"/>
              </a:rPr>
              <a:t>trattamento rispetto a </a:t>
            </a:r>
            <a:r>
              <a:rPr lang="it-IT" altLang="it-IT" sz="2000" dirty="0" smtClean="0">
                <a:latin typeface="+mn-lt"/>
                <a:ea typeface="Trebuchet MS" panose="020B0603020202020204" pitchFamily="34" charset="0"/>
                <a:cs typeface="Trebuchet MS" panose="020B0603020202020204" pitchFamily="34" charset="0"/>
              </a:rPr>
              <a:t>quelli dell'interessato</a:t>
            </a:r>
            <a:r>
              <a:rPr lang="it-IT" altLang="it-IT" sz="2000" dirty="0">
                <a:latin typeface="+mn-lt"/>
                <a:ea typeface="Trebuchet MS" panose="020B0603020202020204" pitchFamily="34" charset="0"/>
                <a:cs typeface="Trebuchet MS" panose="020B0603020202020204" pitchFamily="34" charset="0"/>
              </a:rPr>
              <a:t>.</a:t>
            </a:r>
            <a:endParaRPr lang="it-IT" altLang="it-IT" sz="2000" dirty="0" smtClean="0">
              <a:latin typeface="+mn-lt"/>
              <a:ea typeface="Trebuchet MS" panose="020B0603020202020204" pitchFamily="34" charset="0"/>
              <a:cs typeface="Trebuchet MS" panose="020B0603020202020204" pitchFamily="34" charset="0"/>
            </a:endParaRPr>
          </a:p>
          <a:p>
            <a:pPr>
              <a:spcBef>
                <a:spcPts val="89"/>
              </a:spcBef>
            </a:pPr>
            <a:endParaRPr lang="it-IT" altLang="it-IT" sz="3000" dirty="0">
              <a:solidFill>
                <a:srgbClr val="1F4E79"/>
              </a:solidFill>
              <a:latin typeface="+mj-lt"/>
              <a:ea typeface="Trebuchet MS" panose="020B0603020202020204" pitchFamily="34" charset="0"/>
              <a:cs typeface="Trebuchet MS" panose="020B0603020202020204" pitchFamily="34" charset="0"/>
            </a:endParaRPr>
          </a:p>
          <a:p>
            <a:pPr>
              <a:spcBef>
                <a:spcPts val="89"/>
              </a:spcBef>
            </a:pPr>
            <a:endParaRPr lang="it-IT" altLang="it-IT" sz="3000" dirty="0" smtClean="0">
              <a:solidFill>
                <a:srgbClr val="1F4E79"/>
              </a:solidFill>
              <a:latin typeface="+mj-lt"/>
              <a:ea typeface="Trebuchet MS" panose="020B0603020202020204" pitchFamily="34" charset="0"/>
              <a:cs typeface="Trebuchet MS" panose="020B0603020202020204" pitchFamily="34" charset="0"/>
            </a:endParaRPr>
          </a:p>
          <a:p>
            <a:pPr>
              <a:spcBef>
                <a:spcPts val="89"/>
              </a:spcBef>
            </a:pPr>
            <a:endParaRPr lang="it-IT" altLang="it-IT" sz="3000" dirty="0">
              <a:solidFill>
                <a:srgbClr val="1F4E79"/>
              </a:solidFill>
              <a:latin typeface="+mj-lt"/>
              <a:ea typeface="Trebuchet MS" panose="020B0603020202020204" pitchFamily="34" charset="0"/>
              <a:cs typeface="Trebuchet MS" panose="020B0603020202020204" pitchFamily="34" charset="0"/>
            </a:endParaRPr>
          </a:p>
          <a:p>
            <a:pPr>
              <a:spcBef>
                <a:spcPts val="89"/>
              </a:spcBef>
            </a:pPr>
            <a:endParaRPr lang="it-IT" altLang="it-IT" sz="3000" dirty="0">
              <a:solidFill>
                <a:srgbClr val="1F4E79"/>
              </a:solidFill>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53144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1883" y="753840"/>
            <a:ext cx="5631121" cy="504462"/>
          </a:xfrm>
          <a:prstGeom prst="rect">
            <a:avLst/>
          </a:prstGeom>
        </p:spPr>
        <p:txBody>
          <a:bodyPr lIns="0" tIns="11903" rIns="0" bIns="0">
            <a:spAutoFit/>
          </a:bodyPr>
          <a:lstStyle/>
          <a:p>
            <a:pPr marL="11336">
              <a:spcBef>
                <a:spcPts val="94"/>
              </a:spcBef>
              <a:defRPr/>
            </a:pPr>
            <a:r>
              <a:rPr sz="3200" spc="-129" dirty="0">
                <a:solidFill>
                  <a:schemeClr val="accent1">
                    <a:lumMod val="50000"/>
                  </a:schemeClr>
                </a:solidFill>
                <a:latin typeface="+mj-lt"/>
                <a:cs typeface="Trebuchet MS"/>
              </a:rPr>
              <a:t>Diritto </a:t>
            </a:r>
            <a:r>
              <a:rPr sz="3200" spc="-161" dirty="0">
                <a:solidFill>
                  <a:schemeClr val="accent1">
                    <a:lumMod val="50000"/>
                  </a:schemeClr>
                </a:solidFill>
                <a:latin typeface="+mj-lt"/>
                <a:cs typeface="Trebuchet MS"/>
              </a:rPr>
              <a:t>alla </a:t>
            </a:r>
            <a:r>
              <a:rPr sz="3200" spc="-143" dirty="0">
                <a:solidFill>
                  <a:schemeClr val="accent1">
                    <a:lumMod val="50000"/>
                  </a:schemeClr>
                </a:solidFill>
                <a:latin typeface="+mj-lt"/>
                <a:cs typeface="Trebuchet MS"/>
              </a:rPr>
              <a:t>portabilità </a:t>
            </a:r>
            <a:r>
              <a:rPr sz="3200" spc="-134" dirty="0">
                <a:solidFill>
                  <a:schemeClr val="accent1">
                    <a:lumMod val="50000"/>
                  </a:schemeClr>
                </a:solidFill>
                <a:latin typeface="+mj-lt"/>
                <a:cs typeface="Trebuchet MS"/>
              </a:rPr>
              <a:t>dei </a:t>
            </a:r>
            <a:r>
              <a:rPr sz="3200" spc="-147" dirty="0">
                <a:solidFill>
                  <a:schemeClr val="accent1">
                    <a:lumMod val="50000"/>
                  </a:schemeClr>
                </a:solidFill>
                <a:latin typeface="+mj-lt"/>
                <a:cs typeface="Trebuchet MS"/>
              </a:rPr>
              <a:t>dati </a:t>
            </a:r>
            <a:r>
              <a:rPr sz="3200" spc="-187" dirty="0">
                <a:solidFill>
                  <a:schemeClr val="accent1">
                    <a:lumMod val="50000"/>
                  </a:schemeClr>
                </a:solidFill>
                <a:latin typeface="+mj-lt"/>
                <a:cs typeface="Trebuchet MS"/>
              </a:rPr>
              <a:t>(art.</a:t>
            </a:r>
            <a:r>
              <a:rPr sz="3200" spc="-518" dirty="0">
                <a:solidFill>
                  <a:schemeClr val="accent1">
                    <a:lumMod val="50000"/>
                  </a:schemeClr>
                </a:solidFill>
                <a:latin typeface="+mj-lt"/>
                <a:cs typeface="Trebuchet MS"/>
              </a:rPr>
              <a:t> </a:t>
            </a:r>
            <a:r>
              <a:rPr sz="3200" spc="-98" dirty="0">
                <a:solidFill>
                  <a:schemeClr val="accent1">
                    <a:lumMod val="50000"/>
                  </a:schemeClr>
                </a:solidFill>
                <a:latin typeface="+mj-lt"/>
                <a:cs typeface="Trebuchet MS"/>
              </a:rPr>
              <a:t>20)</a:t>
            </a:r>
            <a:endParaRPr sz="3200" dirty="0">
              <a:solidFill>
                <a:schemeClr val="accent1">
                  <a:lumMod val="50000"/>
                </a:schemeClr>
              </a:solidFill>
              <a:latin typeface="+mj-lt"/>
              <a:cs typeface="Trebuchet MS"/>
            </a:endParaRPr>
          </a:p>
        </p:txBody>
      </p:sp>
      <p:sp>
        <p:nvSpPr>
          <p:cNvPr id="4" name="object 4"/>
          <p:cNvSpPr txBox="1"/>
          <p:nvPr/>
        </p:nvSpPr>
        <p:spPr>
          <a:xfrm>
            <a:off x="742933" y="1476504"/>
            <a:ext cx="7308867" cy="3341007"/>
          </a:xfrm>
          <a:prstGeom prst="rect">
            <a:avLst/>
          </a:prstGeom>
        </p:spPr>
        <p:txBody>
          <a:bodyPr wrap="square" lIns="0" tIns="11903" rIns="0" bIns="0">
            <a:spAutoFit/>
          </a:bodyPr>
          <a:lstStyle>
            <a:lvl1pPr marL="354013" indent="-341313">
              <a:tabLst>
                <a:tab pos="355600" algn="l"/>
              </a:tabLst>
              <a:defRPr>
                <a:solidFill>
                  <a:schemeClr val="tx1"/>
                </a:solidFill>
                <a:latin typeface="Calibri" panose="020F0502020204030204" pitchFamily="34" charset="0"/>
              </a:defRPr>
            </a:lvl1pPr>
            <a:lvl2pPr marL="742950" indent="-285750">
              <a:tabLst>
                <a:tab pos="355600" algn="l"/>
              </a:tabLst>
              <a:defRPr>
                <a:solidFill>
                  <a:schemeClr val="tx1"/>
                </a:solidFill>
                <a:latin typeface="Calibri" panose="020F0502020204030204" pitchFamily="34" charset="0"/>
              </a:defRPr>
            </a:lvl2pPr>
            <a:lvl3pPr marL="1143000" indent="-228600">
              <a:tabLst>
                <a:tab pos="355600" algn="l"/>
              </a:tabLst>
              <a:defRPr>
                <a:solidFill>
                  <a:schemeClr val="tx1"/>
                </a:solidFill>
                <a:latin typeface="Calibri" panose="020F0502020204030204" pitchFamily="34" charset="0"/>
              </a:defRPr>
            </a:lvl3pPr>
            <a:lvl4pPr marL="1600200" indent="-228600">
              <a:tabLst>
                <a:tab pos="355600" algn="l"/>
              </a:tabLst>
              <a:defRPr>
                <a:solidFill>
                  <a:schemeClr val="tx1"/>
                </a:solidFill>
                <a:latin typeface="Calibri" panose="020F0502020204030204" pitchFamily="34" charset="0"/>
              </a:defRPr>
            </a:lvl4pPr>
            <a:lvl5pPr marL="2057400" indent="-228600">
              <a:tabLst>
                <a:tab pos="355600" algn="l"/>
              </a:tabLst>
              <a:defRPr>
                <a:solidFill>
                  <a:schemeClr val="tx1"/>
                </a:solidFill>
                <a:latin typeface="Calibri" panose="020F0502020204030204" pitchFamily="34" charset="0"/>
              </a:defRPr>
            </a:lvl5pPr>
            <a:lvl6pPr marL="2514600" indent="-228600" fontAlgn="base">
              <a:spcBef>
                <a:spcPct val="0"/>
              </a:spcBef>
              <a:spcAft>
                <a:spcPct val="0"/>
              </a:spcAft>
              <a:tabLst>
                <a:tab pos="355600" algn="l"/>
              </a:tabLst>
              <a:defRPr>
                <a:solidFill>
                  <a:schemeClr val="tx1"/>
                </a:solidFill>
                <a:latin typeface="Calibri" panose="020F0502020204030204" pitchFamily="34" charset="0"/>
              </a:defRPr>
            </a:lvl6pPr>
            <a:lvl7pPr marL="2971800" indent="-228600" fontAlgn="base">
              <a:spcBef>
                <a:spcPct val="0"/>
              </a:spcBef>
              <a:spcAft>
                <a:spcPct val="0"/>
              </a:spcAft>
              <a:tabLst>
                <a:tab pos="355600" algn="l"/>
              </a:tabLst>
              <a:defRPr>
                <a:solidFill>
                  <a:schemeClr val="tx1"/>
                </a:solidFill>
                <a:latin typeface="Calibri" panose="020F0502020204030204" pitchFamily="34" charset="0"/>
              </a:defRPr>
            </a:lvl7pPr>
            <a:lvl8pPr marL="3429000" indent="-228600" fontAlgn="base">
              <a:spcBef>
                <a:spcPct val="0"/>
              </a:spcBef>
              <a:spcAft>
                <a:spcPct val="0"/>
              </a:spcAft>
              <a:tabLst>
                <a:tab pos="355600" algn="l"/>
              </a:tabLst>
              <a:defRPr>
                <a:solidFill>
                  <a:schemeClr val="tx1"/>
                </a:solidFill>
                <a:latin typeface="Calibri" panose="020F0502020204030204" pitchFamily="34" charset="0"/>
              </a:defRPr>
            </a:lvl8pPr>
            <a:lvl9pPr marL="3886200" indent="-228600" fontAlgn="base">
              <a:spcBef>
                <a:spcPct val="0"/>
              </a:spcBef>
              <a:spcAft>
                <a:spcPct val="0"/>
              </a:spcAft>
              <a:tabLst>
                <a:tab pos="355600" algn="l"/>
              </a:tabLst>
              <a:defRPr>
                <a:solidFill>
                  <a:schemeClr val="tx1"/>
                </a:solidFill>
                <a:latin typeface="Calibri" panose="020F0502020204030204" pitchFamily="34" charset="0"/>
              </a:defRPr>
            </a:lvl9pPr>
          </a:lstStyle>
          <a:p>
            <a:pPr algn="just">
              <a:spcBef>
                <a:spcPts val="89"/>
              </a:spcBef>
              <a:buFontTx/>
              <a:buChar char="-"/>
            </a:pPr>
            <a:r>
              <a:rPr lang="it-IT" altLang="it-IT" dirty="0">
                <a:latin typeface="+mn-lt"/>
                <a:cs typeface="Arial" panose="020B0604020202020204" pitchFamily="34" charset="0"/>
              </a:rPr>
              <a:t>È un nuovo diritto che </a:t>
            </a:r>
            <a:r>
              <a:rPr lang="it-IT" altLang="it-IT" b="1" dirty="0">
                <a:latin typeface="+mn-lt"/>
                <a:cs typeface="Arial" panose="020B0604020202020204" pitchFamily="34" charset="0"/>
              </a:rPr>
              <a:t>non si applica ai trattamenti non </a:t>
            </a:r>
            <a:r>
              <a:rPr lang="it-IT" altLang="it-IT" b="1" dirty="0" smtClean="0">
                <a:latin typeface="+mn-lt"/>
                <a:cs typeface="Arial" panose="020B0604020202020204" pitchFamily="34" charset="0"/>
              </a:rPr>
              <a:t>automatizzati </a:t>
            </a:r>
            <a:r>
              <a:rPr lang="it-IT" altLang="it-IT" dirty="0">
                <a:latin typeface="+mn-lt"/>
                <a:cs typeface="Arial" panose="020B0604020202020204" pitchFamily="34" charset="0"/>
              </a:rPr>
              <a:t>(quindi </a:t>
            </a:r>
            <a:r>
              <a:rPr lang="it-IT" altLang="it-IT" b="1" dirty="0">
                <a:latin typeface="+mn-lt"/>
                <a:cs typeface="Arial" panose="020B0604020202020204" pitchFamily="34" charset="0"/>
              </a:rPr>
              <a:t>non </a:t>
            </a:r>
            <a:r>
              <a:rPr lang="it-IT" altLang="it-IT" dirty="0">
                <a:latin typeface="+mn-lt"/>
                <a:cs typeface="Arial" panose="020B0604020202020204" pitchFamily="34" charset="0"/>
              </a:rPr>
              <a:t>si applica agli archivi o registri cartacei)</a:t>
            </a:r>
          </a:p>
          <a:p>
            <a:pPr marL="12700" indent="0">
              <a:spcBef>
                <a:spcPts val="34"/>
              </a:spcBef>
            </a:pPr>
            <a:endParaRPr lang="it-IT" altLang="it-IT" sz="1000" dirty="0" smtClean="0">
              <a:latin typeface="+mn-lt"/>
              <a:cs typeface="Times New Roman" panose="02020603050405020304" pitchFamily="18" charset="0"/>
            </a:endParaRPr>
          </a:p>
          <a:p>
            <a:pPr algn="just" eaLnBrk="1" hangingPunct="1">
              <a:buFontTx/>
              <a:buChar char="-"/>
            </a:pPr>
            <a:r>
              <a:rPr lang="it-IT" altLang="it-IT" dirty="0" smtClean="0">
                <a:latin typeface="+mn-lt"/>
                <a:cs typeface="Arial" panose="020B0604020202020204" pitchFamily="34" charset="0"/>
              </a:rPr>
              <a:t>In </a:t>
            </a:r>
            <a:r>
              <a:rPr lang="it-IT" altLang="it-IT" dirty="0">
                <a:latin typeface="+mn-lt"/>
                <a:cs typeface="Arial" panose="020B0604020202020204" pitchFamily="34" charset="0"/>
              </a:rPr>
              <a:t>particolare, sono portabili </a:t>
            </a:r>
            <a:r>
              <a:rPr lang="it-IT" altLang="it-IT" b="1" dirty="0">
                <a:latin typeface="+mn-lt"/>
                <a:cs typeface="Arial" panose="020B0604020202020204" pitchFamily="34" charset="0"/>
              </a:rPr>
              <a:t>solo i dati trattati con il consenso  dell'interessato o sulla base di un contratto stipulato con  l'interessato </a:t>
            </a:r>
            <a:r>
              <a:rPr lang="it-IT" altLang="it-IT" dirty="0">
                <a:latin typeface="+mn-lt"/>
                <a:cs typeface="Arial" panose="020B0604020202020204" pitchFamily="34" charset="0"/>
              </a:rPr>
              <a:t>(quindi </a:t>
            </a:r>
            <a:r>
              <a:rPr lang="it-IT" altLang="it-IT" b="1" i="1" u="sng" dirty="0">
                <a:latin typeface="+mn-lt"/>
                <a:cs typeface="Arial" panose="020B0604020202020204" pitchFamily="34" charset="0"/>
              </a:rPr>
              <a:t>non si applica ai dati il cui trattamento si  fonda sull'interesse pubblico o sull’adempimento di obblighi di  legge del </a:t>
            </a:r>
            <a:r>
              <a:rPr lang="it-IT" altLang="it-IT" b="1" i="1" u="sng" dirty="0" smtClean="0">
                <a:latin typeface="+mn-lt"/>
                <a:cs typeface="Arial" panose="020B0604020202020204" pitchFamily="34" charset="0"/>
              </a:rPr>
              <a:t>Titolare</a:t>
            </a:r>
            <a:r>
              <a:rPr lang="it-IT" altLang="it-IT" dirty="0" smtClean="0">
                <a:latin typeface="+mn-lt"/>
                <a:cs typeface="Arial" panose="020B0604020202020204" pitchFamily="34" charset="0"/>
              </a:rPr>
              <a:t>, </a:t>
            </a:r>
            <a:r>
              <a:rPr lang="it-IT" altLang="it-IT" dirty="0">
                <a:latin typeface="+mn-lt"/>
                <a:cs typeface="Arial" panose="020B0604020202020204" pitchFamily="34" charset="0"/>
              </a:rPr>
              <a:t>né ai trattamenti per scopi di </a:t>
            </a:r>
            <a:r>
              <a:rPr lang="it-IT" altLang="it-IT" b="1" i="1" u="sng" dirty="0">
                <a:latin typeface="+mn-lt"/>
                <a:cs typeface="Arial" panose="020B0604020202020204" pitchFamily="34" charset="0"/>
              </a:rPr>
              <a:t>archiviazione nel  pubblico interesse</a:t>
            </a:r>
            <a:r>
              <a:rPr lang="it-IT" altLang="it-IT" b="1" i="1" dirty="0">
                <a:latin typeface="+mn-lt"/>
                <a:cs typeface="Arial" panose="020B0604020202020204" pitchFamily="34" charset="0"/>
              </a:rPr>
              <a:t> </a:t>
            </a:r>
            <a:r>
              <a:rPr lang="it-IT" altLang="it-IT" dirty="0">
                <a:latin typeface="+mn-lt"/>
                <a:cs typeface="Arial" panose="020B0604020202020204" pitchFamily="34" charset="0"/>
              </a:rPr>
              <a:t>per esempio), e solo i dati che siano stati  </a:t>
            </a:r>
            <a:r>
              <a:rPr lang="it-IT" altLang="it-IT" b="1" dirty="0">
                <a:latin typeface="+mn-lt"/>
                <a:cs typeface="Arial" panose="020B0604020202020204" pitchFamily="34" charset="0"/>
              </a:rPr>
              <a:t>"forniti" dall'interessato </a:t>
            </a:r>
            <a:r>
              <a:rPr lang="it-IT" altLang="it-IT" dirty="0">
                <a:latin typeface="+mn-lt"/>
                <a:cs typeface="Arial" panose="020B0604020202020204" pitchFamily="34" charset="0"/>
              </a:rPr>
              <a:t>al </a:t>
            </a:r>
            <a:r>
              <a:rPr lang="it-IT" altLang="it-IT" dirty="0" smtClean="0">
                <a:latin typeface="+mn-lt"/>
                <a:cs typeface="Arial" panose="020B0604020202020204" pitchFamily="34" charset="0"/>
              </a:rPr>
              <a:t>Titolare </a:t>
            </a:r>
            <a:endParaRPr lang="it-IT" altLang="it-IT" dirty="0">
              <a:latin typeface="+mn-lt"/>
              <a:cs typeface="Arial" panose="020B0604020202020204" pitchFamily="34" charset="0"/>
            </a:endParaRPr>
          </a:p>
          <a:p>
            <a:pPr>
              <a:spcBef>
                <a:spcPts val="22"/>
              </a:spcBef>
            </a:pPr>
            <a:endParaRPr lang="it-IT" altLang="it-IT" sz="400" dirty="0">
              <a:latin typeface="+mn-lt"/>
              <a:cs typeface="Times New Roman" panose="02020603050405020304" pitchFamily="18" charset="0"/>
            </a:endParaRPr>
          </a:p>
          <a:p>
            <a:pPr eaLnBrk="1" hangingPunct="1">
              <a:lnSpc>
                <a:spcPct val="108000"/>
              </a:lnSpc>
            </a:pPr>
            <a:r>
              <a:rPr lang="it-IT" altLang="it-IT" dirty="0">
                <a:latin typeface="+mn-lt"/>
                <a:cs typeface="Arial" panose="020B0604020202020204" pitchFamily="34" charset="0"/>
              </a:rPr>
              <a:t>-	Il </a:t>
            </a:r>
            <a:r>
              <a:rPr lang="it-IT" altLang="it-IT" dirty="0" smtClean="0">
                <a:latin typeface="+mn-lt"/>
                <a:cs typeface="Arial" panose="020B0604020202020204" pitchFamily="34" charset="0"/>
              </a:rPr>
              <a:t>Titolare deve </a:t>
            </a:r>
            <a:r>
              <a:rPr lang="it-IT" altLang="it-IT" dirty="0">
                <a:latin typeface="+mn-lt"/>
                <a:cs typeface="Arial" panose="020B0604020202020204" pitchFamily="34" charset="0"/>
              </a:rPr>
              <a:t>essere in grado di trasferire direttamente i dati  portabili a un altro </a:t>
            </a:r>
            <a:r>
              <a:rPr lang="it-IT" altLang="it-IT" dirty="0" smtClean="0">
                <a:latin typeface="+mn-lt"/>
                <a:cs typeface="Arial" panose="020B0604020202020204" pitchFamily="34" charset="0"/>
              </a:rPr>
              <a:t>Titolare indicato </a:t>
            </a:r>
            <a:r>
              <a:rPr lang="it-IT" altLang="it-IT" dirty="0">
                <a:latin typeface="+mn-lt"/>
                <a:cs typeface="Arial" panose="020B0604020202020204" pitchFamily="34" charset="0"/>
              </a:rPr>
              <a:t>dall'interessato, se tecnicamente  </a:t>
            </a:r>
            <a:r>
              <a:rPr lang="it-IT" altLang="it-IT" dirty="0" smtClean="0">
                <a:latin typeface="+mn-lt"/>
                <a:cs typeface="Arial" panose="020B0604020202020204" pitchFamily="34" charset="0"/>
              </a:rPr>
              <a:t>possibile (</a:t>
            </a:r>
            <a:r>
              <a:rPr lang="it-IT" altLang="it-IT" b="1" dirty="0" smtClean="0">
                <a:latin typeface="+mn-lt"/>
                <a:cs typeface="Arial" panose="020B0604020202020204" pitchFamily="34" charset="0"/>
              </a:rPr>
              <a:t>interoperabilità </a:t>
            </a:r>
            <a:r>
              <a:rPr lang="it-IT" altLang="it-IT" dirty="0">
                <a:latin typeface="+mn-lt"/>
                <a:cs typeface="Arial" panose="020B0604020202020204" pitchFamily="34" charset="0"/>
              </a:rPr>
              <a:t>dei formati).</a:t>
            </a:r>
          </a:p>
        </p:txBody>
      </p:sp>
    </p:spTree>
    <p:extLst>
      <p:ext uri="{BB962C8B-B14F-4D97-AF65-F5344CB8AC3E}">
        <p14:creationId xmlns:p14="http://schemas.microsoft.com/office/powerpoint/2010/main" val="888891176"/>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9210" y="1010315"/>
            <a:ext cx="7476043" cy="2130804"/>
          </a:xfrm>
          <a:prstGeom prst="rect">
            <a:avLst/>
          </a:prstGeom>
        </p:spPr>
        <p:txBody>
          <a:bodyPr lIns="0" tIns="1190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9"/>
              </a:spcBef>
            </a:pPr>
            <a:r>
              <a:rPr lang="it-IT" altLang="it-IT" sz="3200" b="1" dirty="0">
                <a:solidFill>
                  <a:srgbClr val="1F4E79"/>
                </a:solidFill>
                <a:latin typeface="+mj-lt"/>
                <a:ea typeface="Trebuchet MS" panose="020B0603020202020204" pitchFamily="34" charset="0"/>
                <a:cs typeface="Trebuchet MS" panose="020B0603020202020204" pitchFamily="34" charset="0"/>
              </a:rPr>
              <a:t>Tutela amministrativa/giudiziaria</a:t>
            </a:r>
          </a:p>
          <a:p>
            <a:pPr algn="just">
              <a:spcBef>
                <a:spcPts val="2377"/>
              </a:spcBef>
              <a:buFontTx/>
              <a:buChar char="-"/>
            </a:pPr>
            <a:r>
              <a:rPr lang="it-IT" altLang="it-IT" sz="2142" dirty="0">
                <a:latin typeface="+mn-lt"/>
                <a:cs typeface="Arial" panose="020B0604020202020204" pitchFamily="34" charset="0"/>
              </a:rPr>
              <a:t>Art. 77 </a:t>
            </a:r>
            <a:r>
              <a:rPr lang="it-IT" altLang="it-IT" sz="2142" dirty="0" smtClean="0">
                <a:latin typeface="+mn-lt"/>
                <a:cs typeface="Arial" panose="020B0604020202020204" pitchFamily="34" charset="0"/>
              </a:rPr>
              <a:t>del Regolamento UE 679/2016 (diritto </a:t>
            </a:r>
            <a:r>
              <a:rPr lang="it-IT" altLang="it-IT" sz="2142" dirty="0">
                <a:latin typeface="+mn-lt"/>
                <a:cs typeface="Arial" panose="020B0604020202020204" pitchFamily="34" charset="0"/>
              </a:rPr>
              <a:t>di proporre «</a:t>
            </a:r>
            <a:r>
              <a:rPr lang="it-IT" altLang="it-IT" sz="2142" u="sng" dirty="0">
                <a:latin typeface="+mn-lt"/>
                <a:cs typeface="Arial" panose="020B0604020202020204" pitchFamily="34" charset="0"/>
              </a:rPr>
              <a:t>reclamo»</a:t>
            </a:r>
            <a:r>
              <a:rPr lang="it-IT" altLang="it-IT" sz="2142" dirty="0">
                <a:latin typeface="+mn-lt"/>
                <a:cs typeface="Arial" panose="020B0604020202020204" pitchFamily="34" charset="0"/>
              </a:rPr>
              <a:t> alla  </a:t>
            </a:r>
            <a:r>
              <a:rPr lang="it-IT" altLang="it-IT" sz="2142" u="sng" dirty="0">
                <a:latin typeface="+mn-lt"/>
                <a:cs typeface="Arial" panose="020B0604020202020204" pitchFamily="34" charset="0"/>
              </a:rPr>
              <a:t>autorità di controllo </a:t>
            </a:r>
            <a:r>
              <a:rPr lang="it-IT" altLang="it-IT" sz="2142" u="sng" dirty="0" smtClean="0">
                <a:latin typeface="+mn-lt"/>
                <a:cs typeface="Arial" panose="020B0604020202020204" pitchFamily="34" charset="0"/>
              </a:rPr>
              <a:t>competente</a:t>
            </a:r>
            <a:r>
              <a:rPr lang="it-IT" altLang="it-IT" sz="2142" dirty="0" smtClean="0">
                <a:latin typeface="+mn-lt"/>
                <a:cs typeface="Arial" panose="020B0604020202020204" pitchFamily="34" charset="0"/>
              </a:rPr>
              <a:t>, cioè al </a:t>
            </a:r>
            <a:r>
              <a:rPr lang="it-IT" altLang="it-IT" sz="2142" dirty="0">
                <a:latin typeface="+mn-lt"/>
                <a:cs typeface="Arial" panose="020B0604020202020204" pitchFamily="34" charset="0"/>
              </a:rPr>
              <a:t>Garante </a:t>
            </a:r>
            <a:r>
              <a:rPr lang="it-IT" altLang="it-IT" sz="2142" dirty="0" smtClean="0">
                <a:latin typeface="+mn-lt"/>
                <a:cs typeface="Arial" panose="020B0604020202020204" pitchFamily="34" charset="0"/>
              </a:rPr>
              <a:t>Privacy per  </a:t>
            </a:r>
            <a:r>
              <a:rPr lang="it-IT" altLang="it-IT" sz="2142" dirty="0">
                <a:latin typeface="+mn-lt"/>
                <a:cs typeface="Arial" panose="020B0604020202020204" pitchFamily="34" charset="0"/>
              </a:rPr>
              <a:t>quanto riguarda i trattamenti svolti da «soggetti pubblici»  o «Autorità </a:t>
            </a:r>
            <a:r>
              <a:rPr lang="it-IT" altLang="it-IT" sz="2142" dirty="0" smtClean="0">
                <a:latin typeface="+mn-lt"/>
                <a:cs typeface="Arial" panose="020B0604020202020204" pitchFamily="34" charset="0"/>
              </a:rPr>
              <a:t>pubbliche»</a:t>
            </a:r>
          </a:p>
        </p:txBody>
      </p:sp>
    </p:spTree>
    <p:extLst>
      <p:ext uri="{BB962C8B-B14F-4D97-AF65-F5344CB8AC3E}">
        <p14:creationId xmlns:p14="http://schemas.microsoft.com/office/powerpoint/2010/main" val="399533217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546100"/>
            <a:ext cx="7834121" cy="104644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MODALITÀ PER L’ESERCIZIO DEI DIRITTI:</a:t>
            </a:r>
            <a:br>
              <a:rPr lang="it-IT" u="none" dirty="0" smtClean="0">
                <a:solidFill>
                  <a:srgbClr val="002060"/>
                </a:solidFill>
                <a:effectLst>
                  <a:outerShdw blurRad="38100" dist="38100" dir="2700000" algn="tl">
                    <a:srgbClr val="000000">
                      <a:alpha val="43137"/>
                    </a:srgbClr>
                  </a:outerShdw>
                </a:effectLst>
                <a:latin typeface="+mj-lt"/>
              </a:rPr>
            </a:br>
            <a:r>
              <a:rPr lang="it-IT" sz="2000" b="0" i="1" u="none" dirty="0" smtClean="0">
                <a:solidFill>
                  <a:srgbClr val="002060"/>
                </a:solidFill>
                <a:latin typeface="+mj-lt"/>
              </a:rPr>
              <a:t>Parte 1</a:t>
            </a:r>
            <a:r>
              <a:rPr lang="it-IT" u="none" dirty="0">
                <a:solidFill>
                  <a:srgbClr val="002060"/>
                </a:solidFill>
                <a:effectLst>
                  <a:outerShdw blurRad="38100" dist="38100" dir="2700000" algn="tl">
                    <a:srgbClr val="000000">
                      <a:alpha val="43137"/>
                    </a:srgbClr>
                  </a:outerShdw>
                </a:effectLst>
                <a:latin typeface="+mj-lt"/>
              </a:rPr>
              <a:t/>
            </a:r>
            <a:br>
              <a:rPr lang="it-IT" u="none" dirty="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70079" y="1231900"/>
            <a:ext cx="7834121" cy="4124206"/>
          </a:xfrm>
        </p:spPr>
        <p:txBody>
          <a:bodyPr/>
          <a:lstStyle/>
          <a:p>
            <a:endParaRPr lang="it-IT" sz="1000" dirty="0">
              <a:latin typeface="+mn-lt"/>
            </a:endParaRPr>
          </a:p>
          <a:p>
            <a:pPr algn="l"/>
            <a:r>
              <a:rPr lang="it-IT" sz="1800" dirty="0">
                <a:latin typeface="+mn-lt"/>
              </a:rPr>
              <a:t>• Il termine per la risposta all’interessato è, per tutti i diritti (compreso il diritto di accesso), 1 mese, estendibile fino a </a:t>
            </a:r>
            <a:r>
              <a:rPr lang="it-IT" sz="1800" dirty="0" smtClean="0">
                <a:latin typeface="+mn-lt"/>
              </a:rPr>
              <a:t>3 mesi </a:t>
            </a:r>
            <a:r>
              <a:rPr lang="it-IT" sz="1800" dirty="0">
                <a:latin typeface="+mn-lt"/>
              </a:rPr>
              <a:t>in casi di particolare complessità; il </a:t>
            </a:r>
            <a:r>
              <a:rPr lang="it-IT" sz="1800" dirty="0" smtClean="0">
                <a:latin typeface="+mn-lt"/>
              </a:rPr>
              <a:t>Titolare deve </a:t>
            </a:r>
            <a:r>
              <a:rPr lang="it-IT" sz="1800" dirty="0">
                <a:latin typeface="+mn-lt"/>
              </a:rPr>
              <a:t>comunque dare un riscontro all’interessato entro 1 mese </a:t>
            </a:r>
            <a:r>
              <a:rPr lang="it-IT" sz="1800" dirty="0" smtClean="0">
                <a:latin typeface="+mn-lt"/>
              </a:rPr>
              <a:t>dalla richiesta</a:t>
            </a:r>
            <a:r>
              <a:rPr lang="it-IT" sz="1800" dirty="0">
                <a:latin typeface="+mn-lt"/>
              </a:rPr>
              <a:t>, anche in caso di diniego</a:t>
            </a:r>
            <a:r>
              <a:rPr lang="it-IT" sz="1800" dirty="0" smtClean="0">
                <a:latin typeface="+mn-lt"/>
              </a:rPr>
              <a:t>.</a:t>
            </a:r>
          </a:p>
          <a:p>
            <a:pPr algn="l"/>
            <a:endParaRPr lang="it-IT" sz="300" dirty="0">
              <a:latin typeface="+mn-lt"/>
            </a:endParaRPr>
          </a:p>
          <a:p>
            <a:pPr algn="l"/>
            <a:r>
              <a:rPr lang="it-IT" sz="1800" dirty="0">
                <a:latin typeface="+mn-lt"/>
              </a:rPr>
              <a:t>• Spetta al </a:t>
            </a:r>
            <a:r>
              <a:rPr lang="it-IT" sz="1800" dirty="0" smtClean="0">
                <a:latin typeface="+mn-lt"/>
              </a:rPr>
              <a:t>Titolare valutare </a:t>
            </a:r>
            <a:r>
              <a:rPr lang="it-IT" sz="1800" dirty="0">
                <a:latin typeface="+mn-lt"/>
              </a:rPr>
              <a:t>la complessità del riscontro all’interessato e stabilire l’ammontare dell’eventuale contributo </a:t>
            </a:r>
            <a:r>
              <a:rPr lang="it-IT" sz="1800" dirty="0" smtClean="0">
                <a:latin typeface="+mn-lt"/>
              </a:rPr>
              <a:t>da chiedere </a:t>
            </a:r>
            <a:r>
              <a:rPr lang="it-IT" sz="1800" dirty="0">
                <a:latin typeface="+mn-lt"/>
              </a:rPr>
              <a:t>all’interessato, ma soltanto se si tratta di richieste manifestamente infondate o eccessive (anche ripetitive</a:t>
            </a:r>
            <a:r>
              <a:rPr lang="it-IT" sz="1800" dirty="0" smtClean="0">
                <a:latin typeface="+mn-lt"/>
              </a:rPr>
              <a:t>), </a:t>
            </a:r>
            <a:r>
              <a:rPr lang="it-IT" sz="1800" dirty="0">
                <a:latin typeface="+mn-lt"/>
              </a:rPr>
              <a:t>a differenza di quanto prevedono gli art. 9, comma 5, e 10, commi 7 e 8, del Codice, ovvero se sono</a:t>
            </a:r>
          </a:p>
          <a:p>
            <a:pPr algn="l"/>
            <a:r>
              <a:rPr lang="it-IT" sz="1800" dirty="0">
                <a:latin typeface="+mn-lt"/>
              </a:rPr>
              <a:t>chieste più “copie” dei dati personali nel caso del diritto di </a:t>
            </a:r>
            <a:r>
              <a:rPr lang="it-IT" sz="1800" dirty="0" smtClean="0">
                <a:latin typeface="+mn-lt"/>
              </a:rPr>
              <a:t>accesso; </a:t>
            </a:r>
            <a:r>
              <a:rPr lang="it-IT" sz="1800" dirty="0">
                <a:latin typeface="+mn-lt"/>
              </a:rPr>
              <a:t>in quest’ultimo caso il </a:t>
            </a:r>
            <a:r>
              <a:rPr lang="it-IT" sz="1800" dirty="0" smtClean="0">
                <a:latin typeface="+mn-lt"/>
              </a:rPr>
              <a:t>Titolare deve </a:t>
            </a:r>
            <a:r>
              <a:rPr lang="it-IT" sz="1800" dirty="0">
                <a:latin typeface="+mn-lt"/>
              </a:rPr>
              <a:t>tenere conto dei costi amministrativi sostenuti. Il riscontro all’interessato di regola deve avvenire in forma </a:t>
            </a:r>
            <a:r>
              <a:rPr lang="it-IT" sz="1800" dirty="0" smtClean="0">
                <a:latin typeface="+mn-lt"/>
              </a:rPr>
              <a:t>scritta anche </a:t>
            </a:r>
            <a:r>
              <a:rPr lang="it-IT" sz="1800" dirty="0">
                <a:latin typeface="+mn-lt"/>
              </a:rPr>
              <a:t>attraverso strumenti elettronici che ne favoriscano l’accessibilità</a:t>
            </a:r>
            <a:r>
              <a:rPr lang="it-IT" sz="1800" dirty="0" smtClean="0">
                <a:latin typeface="+mn-lt"/>
              </a:rPr>
              <a:t>;</a:t>
            </a:r>
          </a:p>
          <a:p>
            <a:pPr algn="l"/>
            <a:endParaRPr lang="it-IT" sz="300" dirty="0">
              <a:latin typeface="+mn-lt"/>
            </a:endParaRPr>
          </a:p>
          <a:p>
            <a:pPr algn="l"/>
            <a:r>
              <a:rPr lang="it-IT" sz="1800" dirty="0">
                <a:latin typeface="+mn-lt"/>
              </a:rPr>
              <a:t>• La risposta fornita all’interessato non deve essere solo “intelligibile”, ma anche concisa, trasparente e </a:t>
            </a:r>
            <a:r>
              <a:rPr lang="it-IT" sz="1800" dirty="0" smtClean="0">
                <a:latin typeface="+mn-lt"/>
              </a:rPr>
              <a:t>facilmente accessibile</a:t>
            </a:r>
            <a:r>
              <a:rPr lang="it-IT" sz="1800" dirty="0">
                <a:latin typeface="+mn-lt"/>
              </a:rPr>
              <a:t>, oltre a utilizzare un linguaggio semplice e chiaro.</a:t>
            </a:r>
          </a:p>
        </p:txBody>
      </p:sp>
    </p:spTree>
    <p:extLst>
      <p:ext uri="{BB962C8B-B14F-4D97-AF65-F5344CB8AC3E}">
        <p14:creationId xmlns:p14="http://schemas.microsoft.com/office/powerpoint/2010/main" val="2039781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718860"/>
            <a:ext cx="7834121" cy="1046440"/>
          </a:xfrm>
        </p:spPr>
        <p:txBody>
          <a:bodyPr/>
          <a:lstStyle/>
          <a:p>
            <a:pPr algn="ctr"/>
            <a:r>
              <a:rPr lang="it-IT" u="none" dirty="0" smtClean="0">
                <a:solidFill>
                  <a:srgbClr val="002060"/>
                </a:solidFill>
                <a:effectLst>
                  <a:outerShdw blurRad="38100" dist="38100" dir="2700000" algn="tl">
                    <a:srgbClr val="000000">
                      <a:alpha val="43137"/>
                    </a:srgbClr>
                  </a:outerShdw>
                </a:effectLst>
                <a:latin typeface="+mj-lt"/>
              </a:rPr>
              <a:t>MODALITÀ PER L’ESERCIZIO DEI DIRITTI:</a:t>
            </a:r>
            <a:br>
              <a:rPr lang="it-IT" u="none" dirty="0" smtClean="0">
                <a:solidFill>
                  <a:srgbClr val="002060"/>
                </a:solidFill>
                <a:effectLst>
                  <a:outerShdw blurRad="38100" dist="38100" dir="2700000" algn="tl">
                    <a:srgbClr val="000000">
                      <a:alpha val="43137"/>
                    </a:srgbClr>
                  </a:outerShdw>
                </a:effectLst>
                <a:latin typeface="+mj-lt"/>
              </a:rPr>
            </a:br>
            <a:r>
              <a:rPr lang="it-IT" sz="2000" b="0" i="1" u="none" dirty="0" smtClean="0">
                <a:solidFill>
                  <a:srgbClr val="002060"/>
                </a:solidFill>
                <a:latin typeface="+mj-lt"/>
              </a:rPr>
              <a:t>Parte 2</a:t>
            </a:r>
            <a:r>
              <a:rPr lang="it-IT" u="none" dirty="0">
                <a:solidFill>
                  <a:srgbClr val="002060"/>
                </a:solidFill>
                <a:effectLst>
                  <a:outerShdw blurRad="38100" dist="38100" dir="2700000" algn="tl">
                    <a:srgbClr val="000000">
                      <a:alpha val="43137"/>
                    </a:srgbClr>
                  </a:outerShdw>
                </a:effectLst>
                <a:latin typeface="+mj-lt"/>
              </a:rPr>
              <a:t/>
            </a:r>
            <a:br>
              <a:rPr lang="it-IT" u="none" dirty="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70079" y="1765300"/>
            <a:ext cx="7834121" cy="3200876"/>
          </a:xfrm>
        </p:spPr>
        <p:txBody>
          <a:bodyPr/>
          <a:lstStyle/>
          <a:p>
            <a:endParaRPr lang="it-IT" sz="1000" dirty="0">
              <a:latin typeface="+mn-lt"/>
            </a:endParaRPr>
          </a:p>
          <a:p>
            <a:pPr algn="l"/>
            <a:r>
              <a:rPr lang="it-IT" sz="1800" dirty="0">
                <a:latin typeface="+mn-lt"/>
              </a:rPr>
              <a:t>• Il Titolare del Trattamento deve agevolare l'esercizio dei diritti da </a:t>
            </a:r>
            <a:r>
              <a:rPr lang="it-IT" sz="1800" dirty="0" smtClean="0">
                <a:latin typeface="+mn-lt"/>
              </a:rPr>
              <a:t>parte dell'Interessato</a:t>
            </a:r>
            <a:r>
              <a:rPr lang="it-IT" sz="1800" dirty="0">
                <a:latin typeface="+mn-lt"/>
              </a:rPr>
              <a:t>, adottando ogni misura (tecnica e organizzativa) a </a:t>
            </a:r>
            <a:r>
              <a:rPr lang="it-IT" sz="1800" dirty="0" smtClean="0">
                <a:latin typeface="+mn-lt"/>
              </a:rPr>
              <a:t>ciò idonea;</a:t>
            </a:r>
          </a:p>
          <a:p>
            <a:pPr algn="l"/>
            <a:endParaRPr lang="it-IT" sz="1800" dirty="0">
              <a:latin typeface="+mn-lt"/>
            </a:endParaRPr>
          </a:p>
          <a:p>
            <a:pPr algn="l"/>
            <a:r>
              <a:rPr lang="it-IT" sz="1800" dirty="0"/>
              <a:t>• </a:t>
            </a:r>
            <a:r>
              <a:rPr lang="it-IT" sz="1800" dirty="0" smtClean="0">
                <a:latin typeface="+mn-lt"/>
              </a:rPr>
              <a:t>Benché </a:t>
            </a:r>
            <a:r>
              <a:rPr lang="it-IT" sz="1800" dirty="0">
                <a:latin typeface="+mn-lt"/>
              </a:rPr>
              <a:t>sia il solo Titolare a dover dare riscontro in caso di esercizio </a:t>
            </a:r>
            <a:r>
              <a:rPr lang="it-IT" sz="1800" dirty="0" smtClean="0">
                <a:latin typeface="+mn-lt"/>
              </a:rPr>
              <a:t>dei diritti</a:t>
            </a:r>
            <a:r>
              <a:rPr lang="it-IT" sz="1800" dirty="0">
                <a:latin typeface="+mn-lt"/>
              </a:rPr>
              <a:t>, il </a:t>
            </a:r>
            <a:r>
              <a:rPr lang="it-IT" sz="1800" dirty="0" smtClean="0">
                <a:latin typeface="+mn-lt"/>
              </a:rPr>
              <a:t>Responsabile è </a:t>
            </a:r>
            <a:r>
              <a:rPr lang="it-IT" sz="1800" dirty="0">
                <a:latin typeface="+mn-lt"/>
              </a:rPr>
              <a:t>tenuto a collaborare con il </a:t>
            </a:r>
            <a:r>
              <a:rPr lang="it-IT" sz="1800" dirty="0" smtClean="0">
                <a:latin typeface="+mn-lt"/>
              </a:rPr>
              <a:t>Titolare ai fini dell’esercizio </a:t>
            </a:r>
            <a:r>
              <a:rPr lang="it-IT" sz="1800" dirty="0">
                <a:latin typeface="+mn-lt"/>
              </a:rPr>
              <a:t>dei diritti degli interessati</a:t>
            </a:r>
            <a:r>
              <a:rPr lang="it-IT" sz="1800" dirty="0" smtClean="0">
                <a:latin typeface="+mn-lt"/>
              </a:rPr>
              <a:t>;</a:t>
            </a:r>
          </a:p>
          <a:p>
            <a:pPr algn="l"/>
            <a:endParaRPr lang="it-IT" sz="1800" dirty="0" smtClean="0">
              <a:latin typeface="+mn-lt"/>
            </a:endParaRPr>
          </a:p>
          <a:p>
            <a:pPr algn="l"/>
            <a:r>
              <a:rPr lang="it-IT" sz="1800" dirty="0"/>
              <a:t>• </a:t>
            </a:r>
            <a:r>
              <a:rPr lang="it-IT" sz="1800" dirty="0" smtClean="0">
                <a:latin typeface="+mn-lt"/>
              </a:rPr>
              <a:t>Può </a:t>
            </a:r>
            <a:r>
              <a:rPr lang="it-IT" sz="1800" dirty="0">
                <a:latin typeface="+mn-lt"/>
              </a:rPr>
              <a:t>essere dato oralmente solo se così richiede </a:t>
            </a:r>
            <a:r>
              <a:rPr lang="it-IT" sz="1800" dirty="0" smtClean="0">
                <a:latin typeface="+mn-lt"/>
              </a:rPr>
              <a:t>l'Interessato</a:t>
            </a:r>
          </a:p>
          <a:p>
            <a:pPr algn="l"/>
            <a:endParaRPr lang="it-IT" sz="1800" dirty="0">
              <a:latin typeface="+mn-lt"/>
            </a:endParaRPr>
          </a:p>
          <a:p>
            <a:pPr algn="l"/>
            <a:r>
              <a:rPr lang="it-IT" sz="1800" dirty="0"/>
              <a:t>• </a:t>
            </a:r>
            <a:r>
              <a:rPr lang="it-IT" sz="1800" dirty="0" smtClean="0">
                <a:latin typeface="+mn-lt"/>
              </a:rPr>
              <a:t>Il </a:t>
            </a:r>
            <a:r>
              <a:rPr lang="it-IT" sz="1800" dirty="0">
                <a:latin typeface="+mn-lt"/>
              </a:rPr>
              <a:t>Titolare ha il diritto di chiedere informazioni necessarie a </a:t>
            </a:r>
            <a:r>
              <a:rPr lang="it-IT" sz="1800" dirty="0" smtClean="0">
                <a:latin typeface="+mn-lt"/>
              </a:rPr>
              <a:t>identificare l'Interessato</a:t>
            </a:r>
            <a:r>
              <a:rPr lang="it-IT" sz="1800" dirty="0">
                <a:latin typeface="+mn-lt"/>
              </a:rPr>
              <a:t>, e quest'ultimo ha il dovere di fornirle, secondo </a:t>
            </a:r>
            <a:r>
              <a:rPr lang="it-IT" sz="1800" dirty="0" smtClean="0">
                <a:latin typeface="+mn-lt"/>
              </a:rPr>
              <a:t>modalità idonee</a:t>
            </a:r>
            <a:r>
              <a:rPr lang="it-IT" sz="1800" dirty="0">
                <a:latin typeface="+mn-lt"/>
              </a:rPr>
              <a:t>.</a:t>
            </a:r>
          </a:p>
        </p:txBody>
      </p:sp>
    </p:spTree>
    <p:extLst>
      <p:ext uri="{BB962C8B-B14F-4D97-AF65-F5344CB8AC3E}">
        <p14:creationId xmlns:p14="http://schemas.microsoft.com/office/powerpoint/2010/main" val="1196886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717722"/>
            <a:ext cx="7834121" cy="1231106"/>
          </a:xfrm>
        </p:spPr>
        <p:txBody>
          <a:bodyPr/>
          <a:lstStyle/>
          <a:p>
            <a:pPr algn="ctr"/>
            <a:r>
              <a:rPr lang="it-IT" sz="2800" b="1" dirty="0" smtClean="0">
                <a:solidFill>
                  <a:srgbClr val="002060"/>
                </a:solidFill>
                <a:latin typeface="+mj-lt"/>
              </a:rPr>
              <a:t>VALUTAZIONE D’IMPATTO SULLA PROTEZIONE DEI DATI PERSONALI – DPIA</a:t>
            </a:r>
          </a:p>
          <a:p>
            <a:pPr algn="ctr"/>
            <a:r>
              <a:rPr lang="it-IT" sz="2400" i="1" dirty="0" smtClean="0">
                <a:solidFill>
                  <a:srgbClr val="002060"/>
                </a:solidFill>
                <a:latin typeface="+mj-lt"/>
              </a:rPr>
              <a:t>Art. 35 e </a:t>
            </a:r>
            <a:r>
              <a:rPr lang="it-IT" sz="2400" i="1" dirty="0" err="1" smtClean="0">
                <a:solidFill>
                  <a:srgbClr val="002060"/>
                </a:solidFill>
                <a:latin typeface="+mj-lt"/>
              </a:rPr>
              <a:t>ss</a:t>
            </a:r>
            <a:r>
              <a:rPr lang="it-IT" sz="2400" i="1" dirty="0" smtClean="0">
                <a:solidFill>
                  <a:srgbClr val="002060"/>
                </a:solidFill>
                <a:latin typeface="+mj-lt"/>
              </a:rPr>
              <a:t> del GDPR</a:t>
            </a:r>
            <a:endParaRPr lang="it-IT" sz="2400" i="1" dirty="0">
              <a:solidFill>
                <a:srgbClr val="002060"/>
              </a:solidFill>
              <a:latin typeface="+mj-lt"/>
            </a:endParaRPr>
          </a:p>
        </p:txBody>
      </p:sp>
      <p:sp>
        <p:nvSpPr>
          <p:cNvPr id="3" name="Rettangolo arrotondato 2"/>
          <p:cNvSpPr/>
          <p:nvPr/>
        </p:nvSpPr>
        <p:spPr>
          <a:xfrm>
            <a:off x="1117600" y="2298700"/>
            <a:ext cx="6274559" cy="2895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a:t>Quando un tipo di trattamento, allorché prevede in particolare l’uso di nuove tecnologie, considerati la natura, l’oggetto, il contesto e le finalità del trattamento, può presentare un rischio elevato per i diritti e le libertà delle persone fisiche, il </a:t>
            </a:r>
            <a:r>
              <a:rPr lang="it-IT" dirty="0" smtClean="0"/>
              <a:t>Titolare del </a:t>
            </a:r>
            <a:r>
              <a:rPr lang="it-IT" dirty="0"/>
              <a:t>trattamento effettua, prima di procedere al trattamento, una </a:t>
            </a:r>
            <a:r>
              <a:rPr lang="it-IT" dirty="0" smtClean="0"/>
              <a:t>Valutazione dell’Impatto </a:t>
            </a:r>
            <a:r>
              <a:rPr lang="it-IT" dirty="0"/>
              <a:t>dei trattamenti previsti sulla protezione dei dati personali. Una singola valutazione può esaminare un insieme di trattamenti simili che presentano rischi elevati analoghi</a:t>
            </a:r>
          </a:p>
        </p:txBody>
      </p:sp>
    </p:spTree>
    <p:extLst>
      <p:ext uri="{BB962C8B-B14F-4D97-AF65-F5344CB8AC3E}">
        <p14:creationId xmlns:p14="http://schemas.microsoft.com/office/powerpoint/2010/main" val="365765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107996"/>
          </a:xfrm>
        </p:spPr>
        <p:txBody>
          <a:bodyPr/>
          <a:lstStyle/>
          <a:p>
            <a:pPr algn="ctr"/>
            <a:r>
              <a:rPr lang="it-IT" b="0" dirty="0" smtClean="0">
                <a:solidFill>
                  <a:srgbClr val="002060"/>
                </a:solidFill>
                <a:latin typeface="+mj-lt"/>
              </a:rPr>
              <a:t>LA VALUTAZIONE CONTIENE ALMENO</a:t>
            </a:r>
            <a:r>
              <a:rPr lang="it-IT" sz="2000" b="0" dirty="0" smtClean="0">
                <a:solidFill>
                  <a:srgbClr val="002060"/>
                </a:solidFill>
                <a:latin typeface="+mj-lt"/>
              </a:rPr>
              <a:t>:</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98225" y="1155700"/>
            <a:ext cx="7834121" cy="4862870"/>
          </a:xfrm>
        </p:spPr>
        <p:txBody>
          <a:bodyPr/>
          <a:lstStyle/>
          <a:p>
            <a:endParaRPr lang="it-IT" sz="1000" dirty="0">
              <a:latin typeface="+mn-lt"/>
            </a:endParaRPr>
          </a:p>
          <a:p>
            <a:pPr algn="l"/>
            <a:r>
              <a:rPr lang="it-IT" sz="1800" dirty="0" smtClean="0">
                <a:latin typeface="+mn-lt"/>
              </a:rPr>
              <a:t>a</a:t>
            </a:r>
            <a:r>
              <a:rPr lang="it-IT" sz="1800" dirty="0">
                <a:latin typeface="+mn-lt"/>
              </a:rPr>
              <a:t>) una descrizione sistematica dei trattamenti previsti e delle finalità del trattamento, </a:t>
            </a:r>
            <a:r>
              <a:rPr lang="it-IT" sz="1800" dirty="0" smtClean="0">
                <a:latin typeface="+mn-lt"/>
              </a:rPr>
              <a:t>compreso, ove </a:t>
            </a:r>
            <a:r>
              <a:rPr lang="it-IT" sz="1800" dirty="0">
                <a:latin typeface="+mn-lt"/>
              </a:rPr>
              <a:t>applicabile, l'interesse legittimo perseguito dal </a:t>
            </a:r>
            <a:r>
              <a:rPr lang="it-IT" sz="1800" dirty="0" smtClean="0">
                <a:latin typeface="+mn-lt"/>
              </a:rPr>
              <a:t>Titolare del </a:t>
            </a:r>
            <a:r>
              <a:rPr lang="it-IT" sz="1800" dirty="0">
                <a:latin typeface="+mn-lt"/>
              </a:rPr>
              <a:t>trattamento;</a:t>
            </a:r>
          </a:p>
          <a:p>
            <a:pPr algn="l"/>
            <a:r>
              <a:rPr lang="it-IT" sz="1800" dirty="0">
                <a:latin typeface="+mn-lt"/>
              </a:rPr>
              <a:t>b) una valutazione della necessità e proporzionalità dei trattamenti in relazione alle finalità;</a:t>
            </a:r>
          </a:p>
          <a:p>
            <a:pPr algn="l"/>
            <a:r>
              <a:rPr lang="it-IT" sz="1800" dirty="0">
                <a:latin typeface="+mn-lt"/>
              </a:rPr>
              <a:t>c) una valutazione dei rischi per i diritti e le libertà degli interessati</a:t>
            </a:r>
          </a:p>
          <a:p>
            <a:pPr algn="l"/>
            <a:r>
              <a:rPr lang="it-IT" sz="1800" dirty="0">
                <a:latin typeface="+mn-lt"/>
              </a:rPr>
              <a:t>d) le misure previste per affrontare i rischi, includendo le garanzie, le misure di sicurezza e </a:t>
            </a:r>
            <a:r>
              <a:rPr lang="it-IT" sz="1800" dirty="0" smtClean="0">
                <a:latin typeface="+mn-lt"/>
              </a:rPr>
              <a:t>i meccanismi </a:t>
            </a:r>
            <a:r>
              <a:rPr lang="it-IT" sz="1800" dirty="0">
                <a:latin typeface="+mn-lt"/>
              </a:rPr>
              <a:t>per garantire la protezione dei dati personali e dimostrare la conformità al </a:t>
            </a:r>
            <a:r>
              <a:rPr lang="it-IT" sz="1800" dirty="0" smtClean="0">
                <a:latin typeface="+mn-lt"/>
              </a:rPr>
              <a:t>presente regolamento</a:t>
            </a:r>
            <a:r>
              <a:rPr lang="it-IT" sz="1800" dirty="0">
                <a:latin typeface="+mn-lt"/>
              </a:rPr>
              <a:t>, tenuto conto dei diritti e degli interessi legittimi degli interessati e delle altre persone </a:t>
            </a:r>
            <a:r>
              <a:rPr lang="it-IT" sz="1800" dirty="0" smtClean="0">
                <a:latin typeface="+mn-lt"/>
              </a:rPr>
              <a:t>in questione.</a:t>
            </a:r>
          </a:p>
          <a:p>
            <a:pPr algn="l"/>
            <a:endParaRPr lang="it-IT" sz="1400" dirty="0">
              <a:latin typeface="+mn-lt"/>
            </a:endParaRPr>
          </a:p>
          <a:p>
            <a:pPr algn="ctr"/>
            <a:r>
              <a:rPr lang="it-IT" sz="1800" dirty="0">
                <a:solidFill>
                  <a:schemeClr val="tx1"/>
                </a:solidFill>
                <a:latin typeface="+mn-lt"/>
              </a:rPr>
              <a:t>Il </a:t>
            </a:r>
            <a:r>
              <a:rPr lang="it-IT" sz="1800" dirty="0" smtClean="0">
                <a:solidFill>
                  <a:schemeClr val="tx1"/>
                </a:solidFill>
                <a:latin typeface="+mn-lt"/>
              </a:rPr>
              <a:t>Titolare del </a:t>
            </a:r>
            <a:r>
              <a:rPr lang="it-IT" sz="1800" dirty="0">
                <a:solidFill>
                  <a:schemeClr val="tx1"/>
                </a:solidFill>
                <a:latin typeface="+mn-lt"/>
              </a:rPr>
              <a:t>trattamento dovrebbe essere responsabile dello svolgimento di una </a:t>
            </a:r>
            <a:r>
              <a:rPr lang="it-IT" sz="1800" dirty="0" smtClean="0">
                <a:solidFill>
                  <a:schemeClr val="tx1"/>
                </a:solidFill>
                <a:latin typeface="+mn-lt"/>
              </a:rPr>
              <a:t>DPIA per </a:t>
            </a:r>
            <a:r>
              <a:rPr lang="it-IT" sz="1800" dirty="0">
                <a:solidFill>
                  <a:schemeClr val="tx1"/>
                </a:solidFill>
                <a:latin typeface="+mn-lt"/>
              </a:rPr>
              <a:t>determinare, in particolare, l'origine, la natura, la</a:t>
            </a:r>
          </a:p>
          <a:p>
            <a:pPr algn="ctr"/>
            <a:r>
              <a:rPr lang="it-IT" sz="1800" dirty="0">
                <a:solidFill>
                  <a:schemeClr val="tx1"/>
                </a:solidFill>
                <a:latin typeface="+mn-lt"/>
              </a:rPr>
              <a:t>particolarità e la gravità di tale rischio. </a:t>
            </a:r>
            <a:r>
              <a:rPr lang="it-IT" sz="1800" dirty="0" smtClean="0">
                <a:solidFill>
                  <a:schemeClr val="tx1"/>
                </a:solidFill>
                <a:latin typeface="+mn-lt"/>
              </a:rPr>
              <a:t>Laddove </a:t>
            </a:r>
            <a:r>
              <a:rPr lang="it-IT" sz="1800" dirty="0">
                <a:solidFill>
                  <a:schemeClr val="tx1"/>
                </a:solidFill>
                <a:latin typeface="+mn-lt"/>
              </a:rPr>
              <a:t>la </a:t>
            </a:r>
            <a:r>
              <a:rPr lang="it-IT" sz="1800" dirty="0" smtClean="0">
                <a:solidFill>
                  <a:schemeClr val="tx1"/>
                </a:solidFill>
                <a:latin typeface="+mn-lt"/>
              </a:rPr>
              <a:t>DPIA </a:t>
            </a:r>
            <a:r>
              <a:rPr lang="it-IT" sz="1800" dirty="0">
                <a:solidFill>
                  <a:schemeClr val="tx1"/>
                </a:solidFill>
                <a:latin typeface="+mn-lt"/>
              </a:rPr>
              <a:t>indichi che i trattamenti presentano un rischio elevato che il </a:t>
            </a:r>
            <a:r>
              <a:rPr lang="it-IT" sz="1800" dirty="0" smtClean="0">
                <a:solidFill>
                  <a:schemeClr val="tx1"/>
                </a:solidFill>
                <a:latin typeface="+mn-lt"/>
              </a:rPr>
              <a:t>Titolare del trattamento </a:t>
            </a:r>
            <a:r>
              <a:rPr lang="it-IT" sz="1800" dirty="0">
                <a:solidFill>
                  <a:schemeClr val="tx1"/>
                </a:solidFill>
                <a:latin typeface="+mn-lt"/>
              </a:rPr>
              <a:t>non può attenuare mediante misure opportune in termini di tecnologia disponibile </a:t>
            </a:r>
            <a:r>
              <a:rPr lang="it-IT" sz="1800" dirty="0" smtClean="0">
                <a:solidFill>
                  <a:schemeClr val="tx1"/>
                </a:solidFill>
                <a:latin typeface="+mn-lt"/>
              </a:rPr>
              <a:t>e costi </a:t>
            </a:r>
            <a:r>
              <a:rPr lang="it-IT" sz="1800" dirty="0">
                <a:solidFill>
                  <a:schemeClr val="tx1"/>
                </a:solidFill>
                <a:latin typeface="+mn-lt"/>
              </a:rPr>
              <a:t>di attuazione, prima del trattamento si dovrebbe </a:t>
            </a:r>
            <a:r>
              <a:rPr lang="it-IT" sz="1800" b="1" dirty="0">
                <a:solidFill>
                  <a:schemeClr val="tx1"/>
                </a:solidFill>
                <a:latin typeface="+mn-lt"/>
              </a:rPr>
              <a:t>consultare l'autorità di controllo</a:t>
            </a:r>
          </a:p>
          <a:p>
            <a:pPr algn="l"/>
            <a:endParaRPr lang="it-IT" sz="1800" dirty="0">
              <a:latin typeface="+mn-lt"/>
            </a:endParaRPr>
          </a:p>
        </p:txBody>
      </p:sp>
    </p:spTree>
    <p:extLst>
      <p:ext uri="{BB962C8B-B14F-4D97-AF65-F5344CB8AC3E}">
        <p14:creationId xmlns:p14="http://schemas.microsoft.com/office/powerpoint/2010/main" val="321798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7458"/>
            <a:ext cx="8636000" cy="0"/>
          </a:xfrm>
          <a:custGeom>
            <a:avLst/>
            <a:gdLst/>
            <a:ahLst/>
            <a:cxnLst/>
            <a:rect l="l" t="t" r="r" b="b"/>
            <a:pathLst>
              <a:path w="8636000">
                <a:moveTo>
                  <a:pt x="0" y="0"/>
                </a:moveTo>
                <a:lnTo>
                  <a:pt x="8635999" y="0"/>
                </a:lnTo>
              </a:path>
            </a:pathLst>
          </a:custGeom>
          <a:ln w="3175">
            <a:solidFill>
              <a:srgbClr val="DD5B25"/>
            </a:solidFill>
          </a:ln>
        </p:spPr>
        <p:txBody>
          <a:bodyPr wrap="square" lIns="0" tIns="0" rIns="0" bIns="0" rtlCol="0"/>
          <a:lstStyle/>
          <a:p>
            <a:endParaRPr/>
          </a:p>
        </p:txBody>
      </p:sp>
      <p:sp>
        <p:nvSpPr>
          <p:cNvPr id="3" name="object 3"/>
          <p:cNvSpPr/>
          <p:nvPr/>
        </p:nvSpPr>
        <p:spPr>
          <a:xfrm>
            <a:off x="0" y="442722"/>
            <a:ext cx="8636000" cy="0"/>
          </a:xfrm>
          <a:custGeom>
            <a:avLst/>
            <a:gdLst/>
            <a:ahLst/>
            <a:cxnLst/>
            <a:rect l="l" t="t" r="r" b="b"/>
            <a:pathLst>
              <a:path w="8636000">
                <a:moveTo>
                  <a:pt x="0" y="0"/>
                </a:moveTo>
                <a:lnTo>
                  <a:pt x="8635999" y="0"/>
                </a:lnTo>
              </a:path>
            </a:pathLst>
          </a:custGeom>
          <a:ln w="3175">
            <a:solidFill>
              <a:srgbClr val="CCCCCC"/>
            </a:solidFill>
          </a:ln>
        </p:spPr>
        <p:txBody>
          <a:bodyPr wrap="square" lIns="0" tIns="0" rIns="0" bIns="0" rtlCol="0"/>
          <a:lstStyle/>
          <a:p>
            <a:endParaRPr/>
          </a:p>
        </p:txBody>
      </p:sp>
      <p:sp>
        <p:nvSpPr>
          <p:cNvPr id="4" name="object 4"/>
          <p:cNvSpPr/>
          <p:nvPr/>
        </p:nvSpPr>
        <p:spPr>
          <a:xfrm>
            <a:off x="357378" y="68580"/>
            <a:ext cx="0" cy="925194"/>
          </a:xfrm>
          <a:custGeom>
            <a:avLst/>
            <a:gdLst/>
            <a:ahLst/>
            <a:cxnLst/>
            <a:rect l="l" t="t" r="r" b="b"/>
            <a:pathLst>
              <a:path h="925194">
                <a:moveTo>
                  <a:pt x="0" y="0"/>
                </a:moveTo>
                <a:lnTo>
                  <a:pt x="0" y="925068"/>
                </a:lnTo>
              </a:path>
            </a:pathLst>
          </a:custGeom>
          <a:ln w="3175">
            <a:solidFill>
              <a:srgbClr val="CCCCCC"/>
            </a:solidFill>
          </a:ln>
        </p:spPr>
        <p:txBody>
          <a:bodyPr wrap="square" lIns="0" tIns="0" rIns="0" bIns="0" rtlCol="0"/>
          <a:lstStyle/>
          <a:p>
            <a:endParaRPr/>
          </a:p>
        </p:txBody>
      </p:sp>
      <p:sp>
        <p:nvSpPr>
          <p:cNvPr id="5" name="object 5"/>
          <p:cNvSpPr/>
          <p:nvPr/>
        </p:nvSpPr>
        <p:spPr>
          <a:xfrm>
            <a:off x="7651750" y="231647"/>
            <a:ext cx="0" cy="90170"/>
          </a:xfrm>
          <a:custGeom>
            <a:avLst/>
            <a:gdLst/>
            <a:ahLst/>
            <a:cxnLst/>
            <a:rect l="l" t="t" r="r" b="b"/>
            <a:pathLst>
              <a:path h="90170">
                <a:moveTo>
                  <a:pt x="0" y="0"/>
                </a:moveTo>
                <a:lnTo>
                  <a:pt x="0" y="89916"/>
                </a:lnTo>
              </a:path>
            </a:pathLst>
          </a:custGeom>
          <a:ln w="12699">
            <a:solidFill>
              <a:srgbClr val="F2641F"/>
            </a:solidFill>
          </a:ln>
        </p:spPr>
        <p:txBody>
          <a:bodyPr wrap="square" lIns="0" tIns="0" rIns="0" bIns="0" rtlCol="0"/>
          <a:lstStyle/>
          <a:p>
            <a:endParaRPr/>
          </a:p>
        </p:txBody>
      </p:sp>
      <p:sp>
        <p:nvSpPr>
          <p:cNvPr id="6" name="object 6"/>
          <p:cNvSpPr/>
          <p:nvPr/>
        </p:nvSpPr>
        <p:spPr>
          <a:xfrm>
            <a:off x="7658100" y="231647"/>
            <a:ext cx="36830" cy="10795"/>
          </a:xfrm>
          <a:custGeom>
            <a:avLst/>
            <a:gdLst/>
            <a:ahLst/>
            <a:cxnLst/>
            <a:rect l="l" t="t" r="r" b="b"/>
            <a:pathLst>
              <a:path w="36829" h="10795">
                <a:moveTo>
                  <a:pt x="0" y="0"/>
                </a:moveTo>
                <a:lnTo>
                  <a:pt x="0" y="10668"/>
                </a:lnTo>
                <a:lnTo>
                  <a:pt x="36830" y="10668"/>
                </a:lnTo>
                <a:lnTo>
                  <a:pt x="36830" y="0"/>
                </a:lnTo>
                <a:lnTo>
                  <a:pt x="0" y="0"/>
                </a:lnTo>
                <a:close/>
              </a:path>
            </a:pathLst>
          </a:custGeom>
          <a:solidFill>
            <a:srgbClr val="F2641F"/>
          </a:solidFill>
        </p:spPr>
        <p:txBody>
          <a:bodyPr wrap="square" lIns="0" tIns="0" rIns="0" bIns="0" rtlCol="0"/>
          <a:lstStyle/>
          <a:p>
            <a:endParaRPr/>
          </a:p>
        </p:txBody>
      </p:sp>
      <p:sp>
        <p:nvSpPr>
          <p:cNvPr id="7" name="object 7"/>
          <p:cNvSpPr/>
          <p:nvPr/>
        </p:nvSpPr>
        <p:spPr>
          <a:xfrm>
            <a:off x="7658100" y="269747"/>
            <a:ext cx="33655" cy="10795"/>
          </a:xfrm>
          <a:custGeom>
            <a:avLst/>
            <a:gdLst/>
            <a:ahLst/>
            <a:cxnLst/>
            <a:rect l="l" t="t" r="r" b="b"/>
            <a:pathLst>
              <a:path w="33654" h="10795">
                <a:moveTo>
                  <a:pt x="33528" y="10668"/>
                </a:moveTo>
                <a:lnTo>
                  <a:pt x="33528" y="0"/>
                </a:lnTo>
                <a:lnTo>
                  <a:pt x="0" y="0"/>
                </a:lnTo>
                <a:lnTo>
                  <a:pt x="0" y="10668"/>
                </a:lnTo>
                <a:lnTo>
                  <a:pt x="33528" y="10668"/>
                </a:lnTo>
                <a:close/>
              </a:path>
            </a:pathLst>
          </a:custGeom>
          <a:solidFill>
            <a:srgbClr val="F2641F"/>
          </a:solidFill>
        </p:spPr>
        <p:txBody>
          <a:bodyPr wrap="square" lIns="0" tIns="0" rIns="0" bIns="0" rtlCol="0"/>
          <a:lstStyle/>
          <a:p>
            <a:endParaRPr/>
          </a:p>
        </p:txBody>
      </p:sp>
      <p:sp>
        <p:nvSpPr>
          <p:cNvPr id="8" name="object 8"/>
          <p:cNvSpPr/>
          <p:nvPr/>
        </p:nvSpPr>
        <p:spPr>
          <a:xfrm>
            <a:off x="7697723"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788"/>
                </a:lnTo>
                <a:lnTo>
                  <a:pt x="45339" y="60007"/>
                </a:lnTo>
                <a:lnTo>
                  <a:pt x="49244" y="48887"/>
                </a:lnTo>
                <a:lnTo>
                  <a:pt x="50292" y="35052"/>
                </a:lnTo>
                <a:close/>
              </a:path>
              <a:path w="50800" h="70485">
                <a:moveTo>
                  <a:pt x="38100" y="66788"/>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7433" y="67413"/>
                </a:lnTo>
                <a:lnTo>
                  <a:pt x="38100" y="66788"/>
                </a:lnTo>
                <a:close/>
              </a:path>
            </a:pathLst>
          </a:custGeom>
          <a:solidFill>
            <a:srgbClr val="F2641F"/>
          </a:solidFill>
        </p:spPr>
        <p:txBody>
          <a:bodyPr wrap="square" lIns="0" tIns="0" rIns="0" bIns="0" rtlCol="0"/>
          <a:lstStyle/>
          <a:p>
            <a:endParaRPr/>
          </a:p>
        </p:txBody>
      </p:sp>
      <p:sp>
        <p:nvSpPr>
          <p:cNvPr id="9" name="object 9"/>
          <p:cNvSpPr/>
          <p:nvPr/>
        </p:nvSpPr>
        <p:spPr>
          <a:xfrm>
            <a:off x="7758684" y="252984"/>
            <a:ext cx="32384" cy="68580"/>
          </a:xfrm>
          <a:custGeom>
            <a:avLst/>
            <a:gdLst/>
            <a:ahLst/>
            <a:cxnLst/>
            <a:rect l="l" t="t" r="r" b="b"/>
            <a:pathLst>
              <a:path w="32384" h="68579">
                <a:moveTo>
                  <a:pt x="10668" y="68580"/>
                </a:moveTo>
                <a:lnTo>
                  <a:pt x="10668" y="1524"/>
                </a:lnTo>
                <a:lnTo>
                  <a:pt x="0" y="1524"/>
                </a:lnTo>
                <a:lnTo>
                  <a:pt x="0" y="68580"/>
                </a:lnTo>
                <a:lnTo>
                  <a:pt x="10668" y="68580"/>
                </a:lnTo>
                <a:close/>
              </a:path>
              <a:path w="32384" h="68579">
                <a:moveTo>
                  <a:pt x="32004" y="10668"/>
                </a:moveTo>
                <a:lnTo>
                  <a:pt x="32004" y="0"/>
                </a:lnTo>
                <a:lnTo>
                  <a:pt x="18288" y="0"/>
                </a:lnTo>
                <a:lnTo>
                  <a:pt x="15240" y="4572"/>
                </a:lnTo>
                <a:lnTo>
                  <a:pt x="12192" y="12192"/>
                </a:lnTo>
                <a:lnTo>
                  <a:pt x="10668" y="12192"/>
                </a:lnTo>
                <a:lnTo>
                  <a:pt x="10668" y="15240"/>
                </a:lnTo>
                <a:lnTo>
                  <a:pt x="19812" y="10668"/>
                </a:lnTo>
                <a:lnTo>
                  <a:pt x="32004" y="10668"/>
                </a:lnTo>
                <a:close/>
              </a:path>
            </a:pathLst>
          </a:custGeom>
          <a:solidFill>
            <a:srgbClr val="F2641F"/>
          </a:solidFill>
        </p:spPr>
        <p:txBody>
          <a:bodyPr wrap="square" lIns="0" tIns="0" rIns="0" bIns="0" rtlCol="0"/>
          <a:lstStyle/>
          <a:p>
            <a:endParaRPr/>
          </a:p>
        </p:txBody>
      </p:sp>
      <p:sp>
        <p:nvSpPr>
          <p:cNvPr id="10" name="object 10"/>
          <p:cNvSpPr/>
          <p:nvPr/>
        </p:nvSpPr>
        <p:spPr>
          <a:xfrm>
            <a:off x="7798308" y="252984"/>
            <a:ext cx="78105" cy="68580"/>
          </a:xfrm>
          <a:custGeom>
            <a:avLst/>
            <a:gdLst/>
            <a:ahLst/>
            <a:cxnLst/>
            <a:rect l="l" t="t" r="r" b="b"/>
            <a:pathLst>
              <a:path w="78104" h="68579">
                <a:moveTo>
                  <a:pt x="10668" y="68580"/>
                </a:moveTo>
                <a:lnTo>
                  <a:pt x="10668" y="1524"/>
                </a:lnTo>
                <a:lnTo>
                  <a:pt x="0" y="1524"/>
                </a:lnTo>
                <a:lnTo>
                  <a:pt x="0" y="68580"/>
                </a:lnTo>
                <a:lnTo>
                  <a:pt x="10668" y="68580"/>
                </a:lnTo>
                <a:close/>
              </a:path>
              <a:path w="78104" h="68579">
                <a:moveTo>
                  <a:pt x="77724" y="68580"/>
                </a:moveTo>
                <a:lnTo>
                  <a:pt x="77724" y="21336"/>
                </a:lnTo>
                <a:lnTo>
                  <a:pt x="77438" y="14787"/>
                </a:lnTo>
                <a:lnTo>
                  <a:pt x="75438" y="7810"/>
                </a:lnTo>
                <a:lnTo>
                  <a:pt x="70008" y="2262"/>
                </a:lnTo>
                <a:lnTo>
                  <a:pt x="59436" y="0"/>
                </a:lnTo>
                <a:lnTo>
                  <a:pt x="51816" y="0"/>
                </a:lnTo>
                <a:lnTo>
                  <a:pt x="45720" y="4572"/>
                </a:lnTo>
                <a:lnTo>
                  <a:pt x="42672" y="10668"/>
                </a:lnTo>
                <a:lnTo>
                  <a:pt x="41148" y="3048"/>
                </a:lnTo>
                <a:lnTo>
                  <a:pt x="36576" y="0"/>
                </a:lnTo>
                <a:lnTo>
                  <a:pt x="21336" y="0"/>
                </a:lnTo>
                <a:lnTo>
                  <a:pt x="13716" y="3048"/>
                </a:lnTo>
                <a:lnTo>
                  <a:pt x="10668" y="9144"/>
                </a:lnTo>
                <a:lnTo>
                  <a:pt x="10668" y="12192"/>
                </a:lnTo>
                <a:lnTo>
                  <a:pt x="19812" y="9144"/>
                </a:lnTo>
                <a:lnTo>
                  <a:pt x="33528" y="9144"/>
                </a:lnTo>
                <a:lnTo>
                  <a:pt x="33528" y="68580"/>
                </a:lnTo>
                <a:lnTo>
                  <a:pt x="44196" y="68580"/>
                </a:lnTo>
                <a:lnTo>
                  <a:pt x="44196" y="12192"/>
                </a:lnTo>
                <a:lnTo>
                  <a:pt x="51816" y="9144"/>
                </a:lnTo>
                <a:lnTo>
                  <a:pt x="67056" y="9144"/>
                </a:lnTo>
                <a:lnTo>
                  <a:pt x="67056" y="68580"/>
                </a:lnTo>
                <a:lnTo>
                  <a:pt x="77724" y="68580"/>
                </a:lnTo>
                <a:close/>
              </a:path>
            </a:pathLst>
          </a:custGeom>
          <a:solidFill>
            <a:srgbClr val="F2641F"/>
          </a:solidFill>
        </p:spPr>
        <p:txBody>
          <a:bodyPr wrap="square" lIns="0" tIns="0" rIns="0" bIns="0" rtlCol="0"/>
          <a:lstStyle/>
          <a:p>
            <a:endParaRPr/>
          </a:p>
        </p:txBody>
      </p:sp>
      <p:sp>
        <p:nvSpPr>
          <p:cNvPr id="11" name="object 11"/>
          <p:cNvSpPr/>
          <p:nvPr/>
        </p:nvSpPr>
        <p:spPr>
          <a:xfrm>
            <a:off x="7888223" y="252984"/>
            <a:ext cx="52069" cy="70485"/>
          </a:xfrm>
          <a:custGeom>
            <a:avLst/>
            <a:gdLst/>
            <a:ahLst/>
            <a:cxnLst/>
            <a:rect l="l" t="t" r="r" b="b"/>
            <a:pathLst>
              <a:path w="52070" h="70485">
                <a:moveTo>
                  <a:pt x="36576" y="60960"/>
                </a:moveTo>
                <a:lnTo>
                  <a:pt x="36576" y="25908"/>
                </a:lnTo>
                <a:lnTo>
                  <a:pt x="27432" y="27432"/>
                </a:lnTo>
                <a:lnTo>
                  <a:pt x="4572" y="35052"/>
                </a:lnTo>
                <a:lnTo>
                  <a:pt x="0" y="41148"/>
                </a:lnTo>
                <a:lnTo>
                  <a:pt x="0" y="50292"/>
                </a:lnTo>
                <a:lnTo>
                  <a:pt x="1166" y="58531"/>
                </a:lnTo>
                <a:lnTo>
                  <a:pt x="4762" y="64770"/>
                </a:lnTo>
                <a:lnTo>
                  <a:pt x="10929" y="68722"/>
                </a:lnTo>
                <a:lnTo>
                  <a:pt x="12192" y="68919"/>
                </a:lnTo>
                <a:lnTo>
                  <a:pt x="12192" y="44196"/>
                </a:lnTo>
                <a:lnTo>
                  <a:pt x="16764" y="39624"/>
                </a:lnTo>
                <a:lnTo>
                  <a:pt x="21336" y="36576"/>
                </a:lnTo>
                <a:lnTo>
                  <a:pt x="32004" y="36576"/>
                </a:lnTo>
                <a:lnTo>
                  <a:pt x="35052" y="32004"/>
                </a:lnTo>
                <a:lnTo>
                  <a:pt x="35052" y="62992"/>
                </a:lnTo>
                <a:lnTo>
                  <a:pt x="36576" y="60960"/>
                </a:lnTo>
                <a:close/>
              </a:path>
              <a:path w="52070" h="70485">
                <a:moveTo>
                  <a:pt x="51816" y="68580"/>
                </a:moveTo>
                <a:lnTo>
                  <a:pt x="51816" y="62484"/>
                </a:lnTo>
                <a:lnTo>
                  <a:pt x="47244" y="62484"/>
                </a:lnTo>
                <a:lnTo>
                  <a:pt x="47244" y="19812"/>
                </a:lnTo>
                <a:lnTo>
                  <a:pt x="46910" y="13501"/>
                </a:lnTo>
                <a:lnTo>
                  <a:pt x="44577" y="7048"/>
                </a:lnTo>
                <a:lnTo>
                  <a:pt x="38242" y="2024"/>
                </a:lnTo>
                <a:lnTo>
                  <a:pt x="25908" y="0"/>
                </a:lnTo>
                <a:lnTo>
                  <a:pt x="15025" y="1190"/>
                </a:lnTo>
                <a:lnTo>
                  <a:pt x="7429" y="4953"/>
                </a:lnTo>
                <a:lnTo>
                  <a:pt x="2976" y="11572"/>
                </a:lnTo>
                <a:lnTo>
                  <a:pt x="1524" y="21336"/>
                </a:lnTo>
                <a:lnTo>
                  <a:pt x="12192" y="21336"/>
                </a:lnTo>
                <a:lnTo>
                  <a:pt x="12192" y="7620"/>
                </a:lnTo>
                <a:lnTo>
                  <a:pt x="32004" y="7620"/>
                </a:lnTo>
                <a:lnTo>
                  <a:pt x="36576" y="12192"/>
                </a:lnTo>
                <a:lnTo>
                  <a:pt x="36576" y="70104"/>
                </a:lnTo>
                <a:lnTo>
                  <a:pt x="48768" y="70104"/>
                </a:lnTo>
                <a:lnTo>
                  <a:pt x="51816" y="68580"/>
                </a:lnTo>
                <a:close/>
              </a:path>
              <a:path w="52070" h="70485">
                <a:moveTo>
                  <a:pt x="35052" y="62992"/>
                </a:moveTo>
                <a:lnTo>
                  <a:pt x="35052" y="56388"/>
                </a:lnTo>
                <a:lnTo>
                  <a:pt x="28956" y="62484"/>
                </a:lnTo>
                <a:lnTo>
                  <a:pt x="13716" y="62484"/>
                </a:lnTo>
                <a:lnTo>
                  <a:pt x="12192" y="57912"/>
                </a:lnTo>
                <a:lnTo>
                  <a:pt x="12192" y="68919"/>
                </a:lnTo>
                <a:lnTo>
                  <a:pt x="19812" y="70104"/>
                </a:lnTo>
                <a:lnTo>
                  <a:pt x="25908" y="70104"/>
                </a:lnTo>
                <a:lnTo>
                  <a:pt x="32004" y="67056"/>
                </a:lnTo>
                <a:lnTo>
                  <a:pt x="35052" y="62992"/>
                </a:lnTo>
                <a:close/>
              </a:path>
            </a:pathLst>
          </a:custGeom>
          <a:solidFill>
            <a:srgbClr val="F2641F"/>
          </a:solidFill>
        </p:spPr>
        <p:txBody>
          <a:bodyPr wrap="square" lIns="0" tIns="0" rIns="0" bIns="0" rtlCol="0"/>
          <a:lstStyle/>
          <a:p>
            <a:endParaRPr/>
          </a:p>
        </p:txBody>
      </p:sp>
      <p:sp>
        <p:nvSpPr>
          <p:cNvPr id="12" name="object 12"/>
          <p:cNvSpPr/>
          <p:nvPr/>
        </p:nvSpPr>
        <p:spPr>
          <a:xfrm>
            <a:off x="7946135" y="254508"/>
            <a:ext cx="44450" cy="67310"/>
          </a:xfrm>
          <a:custGeom>
            <a:avLst/>
            <a:gdLst/>
            <a:ahLst/>
            <a:cxnLst/>
            <a:rect l="l" t="t" r="r" b="b"/>
            <a:pathLst>
              <a:path w="44450" h="67310">
                <a:moveTo>
                  <a:pt x="32004" y="27722"/>
                </a:moveTo>
                <a:lnTo>
                  <a:pt x="32004" y="9144"/>
                </a:lnTo>
                <a:lnTo>
                  <a:pt x="0" y="59436"/>
                </a:lnTo>
                <a:lnTo>
                  <a:pt x="0" y="67056"/>
                </a:lnTo>
                <a:lnTo>
                  <a:pt x="12192" y="67056"/>
                </a:lnTo>
                <a:lnTo>
                  <a:pt x="12192" y="57912"/>
                </a:lnTo>
                <a:lnTo>
                  <a:pt x="32004" y="27722"/>
                </a:lnTo>
                <a:close/>
              </a:path>
              <a:path w="44450" h="67310">
                <a:moveTo>
                  <a:pt x="44196" y="9144"/>
                </a:moveTo>
                <a:lnTo>
                  <a:pt x="44196" y="0"/>
                </a:lnTo>
                <a:lnTo>
                  <a:pt x="1524" y="0"/>
                </a:lnTo>
                <a:lnTo>
                  <a:pt x="1524" y="9144"/>
                </a:lnTo>
                <a:lnTo>
                  <a:pt x="32004" y="9144"/>
                </a:lnTo>
                <a:lnTo>
                  <a:pt x="32004" y="27722"/>
                </a:lnTo>
                <a:lnTo>
                  <a:pt x="44196" y="9144"/>
                </a:lnTo>
                <a:close/>
              </a:path>
              <a:path w="44450" h="67310">
                <a:moveTo>
                  <a:pt x="42672" y="67056"/>
                </a:moveTo>
                <a:lnTo>
                  <a:pt x="42672" y="57912"/>
                </a:lnTo>
                <a:lnTo>
                  <a:pt x="12192" y="57912"/>
                </a:lnTo>
                <a:lnTo>
                  <a:pt x="12192" y="67056"/>
                </a:lnTo>
                <a:lnTo>
                  <a:pt x="42672" y="67056"/>
                </a:lnTo>
                <a:close/>
              </a:path>
            </a:pathLst>
          </a:custGeom>
          <a:solidFill>
            <a:srgbClr val="F2641F"/>
          </a:solidFill>
        </p:spPr>
        <p:txBody>
          <a:bodyPr wrap="square" lIns="0" tIns="0" rIns="0" bIns="0" rtlCol="0"/>
          <a:lstStyle/>
          <a:p>
            <a:endParaRPr/>
          </a:p>
        </p:txBody>
      </p:sp>
      <p:sp>
        <p:nvSpPr>
          <p:cNvPr id="13" name="object 13"/>
          <p:cNvSpPr/>
          <p:nvPr/>
        </p:nvSpPr>
        <p:spPr>
          <a:xfrm>
            <a:off x="8001000" y="254508"/>
            <a:ext cx="10795" cy="67310"/>
          </a:xfrm>
          <a:custGeom>
            <a:avLst/>
            <a:gdLst/>
            <a:ahLst/>
            <a:cxnLst/>
            <a:rect l="l" t="t" r="r" b="b"/>
            <a:pathLst>
              <a:path w="10795" h="67310">
                <a:moveTo>
                  <a:pt x="10668" y="67056"/>
                </a:moveTo>
                <a:lnTo>
                  <a:pt x="10668" y="0"/>
                </a:lnTo>
                <a:lnTo>
                  <a:pt x="0" y="0"/>
                </a:lnTo>
                <a:lnTo>
                  <a:pt x="0" y="67056"/>
                </a:lnTo>
                <a:lnTo>
                  <a:pt x="10668" y="67056"/>
                </a:lnTo>
                <a:close/>
              </a:path>
            </a:pathLst>
          </a:custGeom>
          <a:solidFill>
            <a:srgbClr val="F2641F"/>
          </a:solidFill>
        </p:spPr>
        <p:txBody>
          <a:bodyPr wrap="square" lIns="0" tIns="0" rIns="0" bIns="0" rtlCol="0"/>
          <a:lstStyle/>
          <a:p>
            <a:endParaRPr/>
          </a:p>
        </p:txBody>
      </p:sp>
      <p:sp>
        <p:nvSpPr>
          <p:cNvPr id="14" name="object 14"/>
          <p:cNvSpPr/>
          <p:nvPr/>
        </p:nvSpPr>
        <p:spPr>
          <a:xfrm>
            <a:off x="8023860" y="252984"/>
            <a:ext cx="50800" cy="70485"/>
          </a:xfrm>
          <a:custGeom>
            <a:avLst/>
            <a:gdLst/>
            <a:ahLst/>
            <a:cxnLst/>
            <a:rect l="l" t="t" r="r" b="b"/>
            <a:pathLst>
              <a:path w="50800" h="70485">
                <a:moveTo>
                  <a:pt x="50292" y="35052"/>
                </a:moveTo>
                <a:lnTo>
                  <a:pt x="49244" y="21859"/>
                </a:lnTo>
                <a:lnTo>
                  <a:pt x="45339" y="10668"/>
                </a:lnTo>
                <a:lnTo>
                  <a:pt x="37433" y="2905"/>
                </a:lnTo>
                <a:lnTo>
                  <a:pt x="24384" y="0"/>
                </a:lnTo>
                <a:lnTo>
                  <a:pt x="12215" y="2905"/>
                </a:lnTo>
                <a:lnTo>
                  <a:pt x="4762" y="10668"/>
                </a:lnTo>
                <a:lnTo>
                  <a:pt x="1023" y="21859"/>
                </a:lnTo>
                <a:lnTo>
                  <a:pt x="0" y="35052"/>
                </a:lnTo>
                <a:lnTo>
                  <a:pt x="1023" y="48887"/>
                </a:lnTo>
                <a:lnTo>
                  <a:pt x="4762" y="60007"/>
                </a:lnTo>
                <a:lnTo>
                  <a:pt x="10668" y="65875"/>
                </a:lnTo>
                <a:lnTo>
                  <a:pt x="10668" y="35052"/>
                </a:lnTo>
                <a:lnTo>
                  <a:pt x="11310" y="24336"/>
                </a:lnTo>
                <a:lnTo>
                  <a:pt x="13525" y="15621"/>
                </a:lnTo>
                <a:lnTo>
                  <a:pt x="17740" y="9763"/>
                </a:lnTo>
                <a:lnTo>
                  <a:pt x="24384" y="7620"/>
                </a:lnTo>
                <a:lnTo>
                  <a:pt x="31670" y="9763"/>
                </a:lnTo>
                <a:lnTo>
                  <a:pt x="35814" y="15621"/>
                </a:lnTo>
                <a:lnTo>
                  <a:pt x="37671" y="24336"/>
                </a:lnTo>
                <a:lnTo>
                  <a:pt x="38100" y="35052"/>
                </a:lnTo>
                <a:lnTo>
                  <a:pt x="38100" y="66197"/>
                </a:lnTo>
                <a:lnTo>
                  <a:pt x="44767" y="60007"/>
                </a:lnTo>
                <a:lnTo>
                  <a:pt x="49029" y="48887"/>
                </a:lnTo>
                <a:lnTo>
                  <a:pt x="50292" y="35052"/>
                </a:lnTo>
                <a:close/>
              </a:path>
              <a:path w="50800" h="70485">
                <a:moveTo>
                  <a:pt x="38100" y="66197"/>
                </a:moveTo>
                <a:lnTo>
                  <a:pt x="38100" y="35052"/>
                </a:lnTo>
                <a:lnTo>
                  <a:pt x="37671" y="45767"/>
                </a:lnTo>
                <a:lnTo>
                  <a:pt x="35814" y="54483"/>
                </a:lnTo>
                <a:lnTo>
                  <a:pt x="31670" y="60340"/>
                </a:lnTo>
                <a:lnTo>
                  <a:pt x="24384" y="62484"/>
                </a:lnTo>
                <a:lnTo>
                  <a:pt x="17740" y="60340"/>
                </a:lnTo>
                <a:lnTo>
                  <a:pt x="13525" y="54483"/>
                </a:lnTo>
                <a:lnTo>
                  <a:pt x="11310" y="45767"/>
                </a:lnTo>
                <a:lnTo>
                  <a:pt x="10668" y="35052"/>
                </a:lnTo>
                <a:lnTo>
                  <a:pt x="10668" y="65875"/>
                </a:lnTo>
                <a:lnTo>
                  <a:pt x="12215" y="67413"/>
                </a:lnTo>
                <a:lnTo>
                  <a:pt x="24384" y="70104"/>
                </a:lnTo>
                <a:lnTo>
                  <a:pt x="36790" y="67413"/>
                </a:lnTo>
                <a:lnTo>
                  <a:pt x="38100" y="66197"/>
                </a:lnTo>
                <a:close/>
              </a:path>
            </a:pathLst>
          </a:custGeom>
          <a:solidFill>
            <a:srgbClr val="F2641F"/>
          </a:solidFill>
        </p:spPr>
        <p:txBody>
          <a:bodyPr wrap="square" lIns="0" tIns="0" rIns="0" bIns="0" rtlCol="0"/>
          <a:lstStyle/>
          <a:p>
            <a:endParaRPr/>
          </a:p>
        </p:txBody>
      </p:sp>
      <p:sp>
        <p:nvSpPr>
          <p:cNvPr id="15" name="object 15"/>
          <p:cNvSpPr/>
          <p:nvPr/>
        </p:nvSpPr>
        <p:spPr>
          <a:xfrm>
            <a:off x="8084820" y="252984"/>
            <a:ext cx="45720" cy="68580"/>
          </a:xfrm>
          <a:custGeom>
            <a:avLst/>
            <a:gdLst/>
            <a:ahLst/>
            <a:cxnLst/>
            <a:rect l="l" t="t" r="r" b="b"/>
            <a:pathLst>
              <a:path w="45720" h="68579">
                <a:moveTo>
                  <a:pt x="10668" y="68580"/>
                </a:moveTo>
                <a:lnTo>
                  <a:pt x="10668" y="1524"/>
                </a:lnTo>
                <a:lnTo>
                  <a:pt x="0" y="1524"/>
                </a:lnTo>
                <a:lnTo>
                  <a:pt x="0" y="68580"/>
                </a:lnTo>
                <a:lnTo>
                  <a:pt x="10668" y="68580"/>
                </a:lnTo>
                <a:close/>
              </a:path>
              <a:path w="45720" h="68579">
                <a:moveTo>
                  <a:pt x="45720" y="68580"/>
                </a:moveTo>
                <a:lnTo>
                  <a:pt x="45720" y="21336"/>
                </a:lnTo>
                <a:lnTo>
                  <a:pt x="45434" y="14787"/>
                </a:lnTo>
                <a:lnTo>
                  <a:pt x="43434" y="7810"/>
                </a:lnTo>
                <a:lnTo>
                  <a:pt x="38004" y="2262"/>
                </a:lnTo>
                <a:lnTo>
                  <a:pt x="27432" y="0"/>
                </a:lnTo>
                <a:lnTo>
                  <a:pt x="21336" y="0"/>
                </a:lnTo>
                <a:lnTo>
                  <a:pt x="13716" y="3048"/>
                </a:lnTo>
                <a:lnTo>
                  <a:pt x="10668" y="9144"/>
                </a:lnTo>
                <a:lnTo>
                  <a:pt x="10668" y="12192"/>
                </a:lnTo>
                <a:lnTo>
                  <a:pt x="18288" y="9144"/>
                </a:lnTo>
                <a:lnTo>
                  <a:pt x="35052" y="9144"/>
                </a:lnTo>
                <a:lnTo>
                  <a:pt x="35052" y="68580"/>
                </a:lnTo>
                <a:lnTo>
                  <a:pt x="45720" y="68580"/>
                </a:lnTo>
                <a:close/>
              </a:path>
            </a:pathLst>
          </a:custGeom>
          <a:solidFill>
            <a:srgbClr val="F2641F"/>
          </a:solidFill>
        </p:spPr>
        <p:txBody>
          <a:bodyPr wrap="square" lIns="0" tIns="0" rIns="0" bIns="0" rtlCol="0"/>
          <a:lstStyle/>
          <a:p>
            <a:endParaRPr/>
          </a:p>
        </p:txBody>
      </p:sp>
      <p:sp>
        <p:nvSpPr>
          <p:cNvPr id="16" name="object 16"/>
          <p:cNvSpPr/>
          <p:nvPr/>
        </p:nvSpPr>
        <p:spPr>
          <a:xfrm>
            <a:off x="8142732" y="252984"/>
            <a:ext cx="48895" cy="70485"/>
          </a:xfrm>
          <a:custGeom>
            <a:avLst/>
            <a:gdLst/>
            <a:ahLst/>
            <a:cxnLst/>
            <a:rect l="l" t="t" r="r" b="b"/>
            <a:pathLst>
              <a:path w="48895" h="70485">
                <a:moveTo>
                  <a:pt x="48768" y="36576"/>
                </a:moveTo>
                <a:lnTo>
                  <a:pt x="48768" y="32004"/>
                </a:lnTo>
                <a:lnTo>
                  <a:pt x="47958" y="21216"/>
                </a:lnTo>
                <a:lnTo>
                  <a:pt x="44577" y="10858"/>
                </a:lnTo>
                <a:lnTo>
                  <a:pt x="37195" y="3071"/>
                </a:lnTo>
                <a:lnTo>
                  <a:pt x="24384" y="0"/>
                </a:lnTo>
                <a:lnTo>
                  <a:pt x="11572" y="3357"/>
                </a:lnTo>
                <a:lnTo>
                  <a:pt x="4191" y="12001"/>
                </a:lnTo>
                <a:lnTo>
                  <a:pt x="809" y="23788"/>
                </a:lnTo>
                <a:lnTo>
                  <a:pt x="0" y="36576"/>
                </a:lnTo>
                <a:lnTo>
                  <a:pt x="1452" y="51458"/>
                </a:lnTo>
                <a:lnTo>
                  <a:pt x="5905" y="61912"/>
                </a:lnTo>
                <a:lnTo>
                  <a:pt x="12192" y="67016"/>
                </a:lnTo>
                <a:lnTo>
                  <a:pt x="12192" y="21336"/>
                </a:lnTo>
                <a:lnTo>
                  <a:pt x="13716" y="7620"/>
                </a:lnTo>
                <a:lnTo>
                  <a:pt x="35052" y="7620"/>
                </a:lnTo>
                <a:lnTo>
                  <a:pt x="36576" y="16764"/>
                </a:lnTo>
                <a:lnTo>
                  <a:pt x="36576" y="36576"/>
                </a:lnTo>
                <a:lnTo>
                  <a:pt x="48768" y="36576"/>
                </a:lnTo>
                <a:close/>
              </a:path>
              <a:path w="48895" h="70485">
                <a:moveTo>
                  <a:pt x="36576" y="36576"/>
                </a:moveTo>
                <a:lnTo>
                  <a:pt x="36576" y="27432"/>
                </a:lnTo>
                <a:lnTo>
                  <a:pt x="12192" y="27432"/>
                </a:lnTo>
                <a:lnTo>
                  <a:pt x="12192" y="36576"/>
                </a:lnTo>
                <a:lnTo>
                  <a:pt x="36576" y="36576"/>
                </a:lnTo>
                <a:close/>
              </a:path>
              <a:path w="48895" h="70485">
                <a:moveTo>
                  <a:pt x="47244" y="47244"/>
                </a:moveTo>
                <a:lnTo>
                  <a:pt x="36576" y="47244"/>
                </a:lnTo>
                <a:lnTo>
                  <a:pt x="36576" y="51816"/>
                </a:lnTo>
                <a:lnTo>
                  <a:pt x="35052" y="62484"/>
                </a:lnTo>
                <a:lnTo>
                  <a:pt x="24384" y="62484"/>
                </a:lnTo>
                <a:lnTo>
                  <a:pt x="17335" y="59936"/>
                </a:lnTo>
                <a:lnTo>
                  <a:pt x="13716" y="53530"/>
                </a:lnTo>
                <a:lnTo>
                  <a:pt x="12382" y="45124"/>
                </a:lnTo>
                <a:lnTo>
                  <a:pt x="12192" y="36576"/>
                </a:lnTo>
                <a:lnTo>
                  <a:pt x="12192" y="67016"/>
                </a:lnTo>
                <a:lnTo>
                  <a:pt x="13501" y="68079"/>
                </a:lnTo>
                <a:lnTo>
                  <a:pt x="24384" y="70104"/>
                </a:lnTo>
                <a:lnTo>
                  <a:pt x="36314" y="67389"/>
                </a:lnTo>
                <a:lnTo>
                  <a:pt x="43243" y="60960"/>
                </a:lnTo>
                <a:lnTo>
                  <a:pt x="46458" y="53387"/>
                </a:lnTo>
                <a:lnTo>
                  <a:pt x="47244" y="47244"/>
                </a:lnTo>
                <a:close/>
              </a:path>
            </a:pathLst>
          </a:custGeom>
          <a:solidFill>
            <a:srgbClr val="F2641F"/>
          </a:solidFill>
        </p:spPr>
        <p:txBody>
          <a:bodyPr wrap="square" lIns="0" tIns="0" rIns="0" bIns="0" rtlCol="0"/>
          <a:lstStyle/>
          <a:p>
            <a:endParaRPr/>
          </a:p>
        </p:txBody>
      </p:sp>
      <p:sp>
        <p:nvSpPr>
          <p:cNvPr id="17" name="object 17"/>
          <p:cNvSpPr/>
          <p:nvPr/>
        </p:nvSpPr>
        <p:spPr>
          <a:xfrm>
            <a:off x="6444996" y="137160"/>
            <a:ext cx="1104900" cy="246888"/>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7598664" y="230123"/>
            <a:ext cx="0" cy="88900"/>
          </a:xfrm>
          <a:custGeom>
            <a:avLst/>
            <a:gdLst/>
            <a:ahLst/>
            <a:cxnLst/>
            <a:rect l="l" t="t" r="r" b="b"/>
            <a:pathLst>
              <a:path h="88900">
                <a:moveTo>
                  <a:pt x="0" y="0"/>
                </a:moveTo>
                <a:lnTo>
                  <a:pt x="0" y="88391"/>
                </a:lnTo>
              </a:path>
            </a:pathLst>
          </a:custGeom>
          <a:ln w="5464">
            <a:solidFill>
              <a:srgbClr val="646A6C"/>
            </a:solidFill>
          </a:ln>
        </p:spPr>
        <p:txBody>
          <a:bodyPr wrap="square" lIns="0" tIns="0" rIns="0" bIns="0" rtlCol="0"/>
          <a:lstStyle/>
          <a:p>
            <a:endParaRPr/>
          </a:p>
        </p:txBody>
      </p:sp>
      <p:sp>
        <p:nvSpPr>
          <p:cNvPr id="19" name="object 19"/>
          <p:cNvSpPr/>
          <p:nvPr/>
        </p:nvSpPr>
        <p:spPr>
          <a:xfrm>
            <a:off x="8082534" y="5765292"/>
            <a:ext cx="0" cy="285115"/>
          </a:xfrm>
          <a:custGeom>
            <a:avLst/>
            <a:gdLst/>
            <a:ahLst/>
            <a:cxnLst/>
            <a:rect l="l" t="t" r="r" b="b"/>
            <a:pathLst>
              <a:path h="285114">
                <a:moveTo>
                  <a:pt x="0" y="0"/>
                </a:moveTo>
                <a:lnTo>
                  <a:pt x="0" y="284988"/>
                </a:lnTo>
              </a:path>
            </a:pathLst>
          </a:custGeom>
          <a:ln w="3175">
            <a:solidFill>
              <a:srgbClr val="CCCCCC"/>
            </a:solidFill>
          </a:ln>
        </p:spPr>
        <p:txBody>
          <a:bodyPr wrap="square" lIns="0" tIns="0" rIns="0" bIns="0" rtlCol="0"/>
          <a:lstStyle/>
          <a:p>
            <a:endParaRPr/>
          </a:p>
        </p:txBody>
      </p:sp>
      <p:sp>
        <p:nvSpPr>
          <p:cNvPr id="20" name="object 20"/>
          <p:cNvSpPr txBox="1">
            <a:spLocks noGrp="1"/>
          </p:cNvSpPr>
          <p:nvPr>
            <p:ph type="title"/>
          </p:nvPr>
        </p:nvSpPr>
        <p:spPr>
          <a:xfrm>
            <a:off x="494791" y="566419"/>
            <a:ext cx="3225800" cy="396875"/>
          </a:xfrm>
          <a:prstGeom prst="rect">
            <a:avLst/>
          </a:prstGeom>
        </p:spPr>
        <p:txBody>
          <a:bodyPr vert="horz" wrap="square" lIns="0" tIns="17145" rIns="0" bIns="0" rtlCol="0">
            <a:spAutoFit/>
          </a:bodyPr>
          <a:lstStyle/>
          <a:p>
            <a:pPr marL="12700">
              <a:lnSpc>
                <a:spcPct val="100000"/>
              </a:lnSpc>
              <a:spcBef>
                <a:spcPts val="135"/>
              </a:spcBef>
            </a:pPr>
            <a:r>
              <a:rPr u="none" spc="15" dirty="0"/>
              <a:t>Evoluzione</a:t>
            </a:r>
            <a:r>
              <a:rPr u="none" spc="-35" dirty="0"/>
              <a:t> </a:t>
            </a:r>
            <a:r>
              <a:rPr u="none" spc="15" dirty="0"/>
              <a:t>normativa</a:t>
            </a:r>
          </a:p>
        </p:txBody>
      </p:sp>
      <p:sp>
        <p:nvSpPr>
          <p:cNvPr id="21" name="object 21"/>
          <p:cNvSpPr/>
          <p:nvPr/>
        </p:nvSpPr>
        <p:spPr>
          <a:xfrm>
            <a:off x="848868" y="1121663"/>
            <a:ext cx="7214870" cy="1071880"/>
          </a:xfrm>
          <a:custGeom>
            <a:avLst/>
            <a:gdLst/>
            <a:ahLst/>
            <a:cxnLst/>
            <a:rect l="l" t="t" r="r" b="b"/>
            <a:pathLst>
              <a:path w="7214870" h="1071880">
                <a:moveTo>
                  <a:pt x="7214616" y="696468"/>
                </a:moveTo>
                <a:lnTo>
                  <a:pt x="7214616" y="0"/>
                </a:lnTo>
                <a:lnTo>
                  <a:pt x="1524" y="0"/>
                </a:lnTo>
                <a:lnTo>
                  <a:pt x="0" y="1524"/>
                </a:lnTo>
                <a:lnTo>
                  <a:pt x="0" y="696468"/>
                </a:lnTo>
                <a:lnTo>
                  <a:pt x="1524" y="696468"/>
                </a:lnTo>
                <a:lnTo>
                  <a:pt x="1524" y="3048"/>
                </a:lnTo>
                <a:lnTo>
                  <a:pt x="3048" y="1524"/>
                </a:lnTo>
                <a:lnTo>
                  <a:pt x="3048" y="3048"/>
                </a:lnTo>
                <a:lnTo>
                  <a:pt x="7211568" y="3048"/>
                </a:lnTo>
                <a:lnTo>
                  <a:pt x="7211568" y="1524"/>
                </a:lnTo>
                <a:lnTo>
                  <a:pt x="7213092" y="3048"/>
                </a:lnTo>
                <a:lnTo>
                  <a:pt x="7213092" y="696468"/>
                </a:lnTo>
                <a:lnTo>
                  <a:pt x="7214616" y="696468"/>
                </a:lnTo>
                <a:close/>
              </a:path>
              <a:path w="7214870" h="1071880">
                <a:moveTo>
                  <a:pt x="3048" y="3048"/>
                </a:moveTo>
                <a:lnTo>
                  <a:pt x="3048" y="1524"/>
                </a:lnTo>
                <a:lnTo>
                  <a:pt x="1524" y="3048"/>
                </a:lnTo>
                <a:lnTo>
                  <a:pt x="3048" y="3048"/>
                </a:lnTo>
                <a:close/>
              </a:path>
              <a:path w="7214870" h="1071880">
                <a:moveTo>
                  <a:pt x="3048" y="694944"/>
                </a:moveTo>
                <a:lnTo>
                  <a:pt x="3048" y="3048"/>
                </a:lnTo>
                <a:lnTo>
                  <a:pt x="1524" y="3048"/>
                </a:lnTo>
                <a:lnTo>
                  <a:pt x="1524" y="694944"/>
                </a:lnTo>
                <a:lnTo>
                  <a:pt x="3048" y="694944"/>
                </a:lnTo>
                <a:close/>
              </a:path>
              <a:path w="7214870" h="1071880">
                <a:moveTo>
                  <a:pt x="3474720" y="696468"/>
                </a:moveTo>
                <a:lnTo>
                  <a:pt x="3473196" y="694944"/>
                </a:lnTo>
                <a:lnTo>
                  <a:pt x="1524" y="694944"/>
                </a:lnTo>
                <a:lnTo>
                  <a:pt x="1524" y="696468"/>
                </a:lnTo>
                <a:lnTo>
                  <a:pt x="3474720" y="696468"/>
                </a:lnTo>
                <a:close/>
              </a:path>
              <a:path w="7214870" h="1071880">
                <a:moveTo>
                  <a:pt x="3342132" y="801624"/>
                </a:moveTo>
                <a:lnTo>
                  <a:pt x="3339084" y="801624"/>
                </a:lnTo>
                <a:lnTo>
                  <a:pt x="3339084" y="803148"/>
                </a:lnTo>
                <a:lnTo>
                  <a:pt x="3340608" y="804672"/>
                </a:lnTo>
                <a:lnTo>
                  <a:pt x="3342132" y="801624"/>
                </a:lnTo>
                <a:close/>
              </a:path>
              <a:path w="7214870" h="1071880">
                <a:moveTo>
                  <a:pt x="3345180" y="804672"/>
                </a:moveTo>
                <a:lnTo>
                  <a:pt x="3342132" y="801624"/>
                </a:lnTo>
                <a:lnTo>
                  <a:pt x="3340608" y="804672"/>
                </a:lnTo>
                <a:lnTo>
                  <a:pt x="3345180" y="804672"/>
                </a:lnTo>
                <a:close/>
              </a:path>
              <a:path w="7214870" h="1071880">
                <a:moveTo>
                  <a:pt x="3607312" y="1066804"/>
                </a:moveTo>
                <a:lnTo>
                  <a:pt x="3345180" y="804672"/>
                </a:lnTo>
                <a:lnTo>
                  <a:pt x="3340608" y="804672"/>
                </a:lnTo>
                <a:lnTo>
                  <a:pt x="3605784" y="1069848"/>
                </a:lnTo>
                <a:lnTo>
                  <a:pt x="3605784" y="1068324"/>
                </a:lnTo>
                <a:lnTo>
                  <a:pt x="3607312" y="1066804"/>
                </a:lnTo>
                <a:close/>
              </a:path>
              <a:path w="7214870" h="1071880">
                <a:moveTo>
                  <a:pt x="3474720" y="801624"/>
                </a:moveTo>
                <a:lnTo>
                  <a:pt x="3342132" y="801624"/>
                </a:lnTo>
                <a:lnTo>
                  <a:pt x="3345180" y="804672"/>
                </a:lnTo>
                <a:lnTo>
                  <a:pt x="3473196" y="804672"/>
                </a:lnTo>
                <a:lnTo>
                  <a:pt x="3473196" y="803148"/>
                </a:lnTo>
                <a:lnTo>
                  <a:pt x="3474720" y="801624"/>
                </a:lnTo>
                <a:close/>
              </a:path>
              <a:path w="7214870" h="1071880">
                <a:moveTo>
                  <a:pt x="3474720" y="696468"/>
                </a:moveTo>
                <a:lnTo>
                  <a:pt x="3474720" y="694944"/>
                </a:lnTo>
                <a:lnTo>
                  <a:pt x="3473196" y="694944"/>
                </a:lnTo>
                <a:lnTo>
                  <a:pt x="3474720" y="696468"/>
                </a:lnTo>
                <a:close/>
              </a:path>
              <a:path w="7214870" h="1071880">
                <a:moveTo>
                  <a:pt x="3474720" y="801624"/>
                </a:moveTo>
                <a:lnTo>
                  <a:pt x="3474720" y="696468"/>
                </a:lnTo>
                <a:lnTo>
                  <a:pt x="3473196" y="696468"/>
                </a:lnTo>
                <a:lnTo>
                  <a:pt x="3473196" y="801624"/>
                </a:lnTo>
                <a:lnTo>
                  <a:pt x="3474720" y="801624"/>
                </a:lnTo>
                <a:close/>
              </a:path>
              <a:path w="7214870" h="1071880">
                <a:moveTo>
                  <a:pt x="3474720" y="804672"/>
                </a:moveTo>
                <a:lnTo>
                  <a:pt x="3474720" y="801624"/>
                </a:lnTo>
                <a:lnTo>
                  <a:pt x="3473196" y="803148"/>
                </a:lnTo>
                <a:lnTo>
                  <a:pt x="3473196" y="804672"/>
                </a:lnTo>
                <a:lnTo>
                  <a:pt x="3474720" y="804672"/>
                </a:lnTo>
                <a:close/>
              </a:path>
              <a:path w="7214870" h="1071880">
                <a:moveTo>
                  <a:pt x="3608832" y="1068324"/>
                </a:moveTo>
                <a:lnTo>
                  <a:pt x="3607308" y="1066808"/>
                </a:lnTo>
                <a:lnTo>
                  <a:pt x="3605784" y="1068324"/>
                </a:lnTo>
                <a:lnTo>
                  <a:pt x="3608832" y="1068324"/>
                </a:lnTo>
                <a:close/>
              </a:path>
              <a:path w="7214870" h="1071880">
                <a:moveTo>
                  <a:pt x="3608832" y="1069848"/>
                </a:moveTo>
                <a:lnTo>
                  <a:pt x="3608832" y="1068324"/>
                </a:lnTo>
                <a:lnTo>
                  <a:pt x="3605784" y="1068324"/>
                </a:lnTo>
                <a:lnTo>
                  <a:pt x="3605784" y="1069848"/>
                </a:lnTo>
                <a:lnTo>
                  <a:pt x="3607312" y="1071367"/>
                </a:lnTo>
                <a:lnTo>
                  <a:pt x="3608832" y="1069848"/>
                </a:lnTo>
                <a:close/>
              </a:path>
              <a:path w="7214870" h="1071880">
                <a:moveTo>
                  <a:pt x="3874008" y="804672"/>
                </a:moveTo>
                <a:lnTo>
                  <a:pt x="3870942" y="804672"/>
                </a:lnTo>
                <a:lnTo>
                  <a:pt x="3607312" y="1066804"/>
                </a:lnTo>
                <a:lnTo>
                  <a:pt x="3608832" y="1068324"/>
                </a:lnTo>
                <a:lnTo>
                  <a:pt x="3608832" y="1069848"/>
                </a:lnTo>
                <a:lnTo>
                  <a:pt x="3874008" y="804672"/>
                </a:lnTo>
                <a:close/>
              </a:path>
              <a:path w="7214870" h="1071880">
                <a:moveTo>
                  <a:pt x="3742944" y="694944"/>
                </a:moveTo>
                <a:lnTo>
                  <a:pt x="3739896" y="694944"/>
                </a:lnTo>
                <a:lnTo>
                  <a:pt x="3739896" y="804672"/>
                </a:lnTo>
                <a:lnTo>
                  <a:pt x="3741420" y="804672"/>
                </a:lnTo>
                <a:lnTo>
                  <a:pt x="3741420" y="696468"/>
                </a:lnTo>
                <a:lnTo>
                  <a:pt x="3742944" y="694944"/>
                </a:lnTo>
                <a:close/>
              </a:path>
              <a:path w="7214870" h="1071880">
                <a:moveTo>
                  <a:pt x="7213092" y="696468"/>
                </a:moveTo>
                <a:lnTo>
                  <a:pt x="7213092" y="694944"/>
                </a:lnTo>
                <a:lnTo>
                  <a:pt x="3742944" y="694944"/>
                </a:lnTo>
                <a:lnTo>
                  <a:pt x="3741420" y="696468"/>
                </a:lnTo>
                <a:lnTo>
                  <a:pt x="7213092" y="696468"/>
                </a:lnTo>
                <a:close/>
              </a:path>
              <a:path w="7214870" h="1071880">
                <a:moveTo>
                  <a:pt x="3742944" y="801624"/>
                </a:moveTo>
                <a:lnTo>
                  <a:pt x="3742944" y="696468"/>
                </a:lnTo>
                <a:lnTo>
                  <a:pt x="3741420" y="696468"/>
                </a:lnTo>
                <a:lnTo>
                  <a:pt x="3741420" y="801624"/>
                </a:lnTo>
                <a:lnTo>
                  <a:pt x="3742944" y="801624"/>
                </a:lnTo>
                <a:close/>
              </a:path>
              <a:path w="7214870" h="1071880">
                <a:moveTo>
                  <a:pt x="3874008" y="801624"/>
                </a:moveTo>
                <a:lnTo>
                  <a:pt x="3741420" y="801624"/>
                </a:lnTo>
                <a:lnTo>
                  <a:pt x="3742944" y="803148"/>
                </a:lnTo>
                <a:lnTo>
                  <a:pt x="3742944" y="804672"/>
                </a:lnTo>
                <a:lnTo>
                  <a:pt x="3870942" y="804672"/>
                </a:lnTo>
                <a:lnTo>
                  <a:pt x="3874008" y="801624"/>
                </a:lnTo>
                <a:close/>
              </a:path>
              <a:path w="7214870" h="1071880">
                <a:moveTo>
                  <a:pt x="3742944" y="804672"/>
                </a:moveTo>
                <a:lnTo>
                  <a:pt x="3742944" y="803148"/>
                </a:lnTo>
                <a:lnTo>
                  <a:pt x="3741420" y="801624"/>
                </a:lnTo>
                <a:lnTo>
                  <a:pt x="3741420" y="804672"/>
                </a:lnTo>
                <a:lnTo>
                  <a:pt x="3742944" y="804672"/>
                </a:lnTo>
                <a:close/>
              </a:path>
              <a:path w="7214870" h="1071880">
                <a:moveTo>
                  <a:pt x="3875532" y="803148"/>
                </a:moveTo>
                <a:lnTo>
                  <a:pt x="3875532" y="801624"/>
                </a:lnTo>
                <a:lnTo>
                  <a:pt x="3874008" y="801624"/>
                </a:lnTo>
                <a:lnTo>
                  <a:pt x="3870942" y="804672"/>
                </a:lnTo>
                <a:lnTo>
                  <a:pt x="3874008" y="804672"/>
                </a:lnTo>
                <a:lnTo>
                  <a:pt x="3875532" y="803148"/>
                </a:lnTo>
                <a:close/>
              </a:path>
              <a:path w="7214870" h="1071880">
                <a:moveTo>
                  <a:pt x="7213092" y="3048"/>
                </a:moveTo>
                <a:lnTo>
                  <a:pt x="7211568" y="1524"/>
                </a:lnTo>
                <a:lnTo>
                  <a:pt x="7211568" y="3048"/>
                </a:lnTo>
                <a:lnTo>
                  <a:pt x="7213092" y="3048"/>
                </a:lnTo>
                <a:close/>
              </a:path>
              <a:path w="7214870" h="1071880">
                <a:moveTo>
                  <a:pt x="7213092" y="694944"/>
                </a:moveTo>
                <a:lnTo>
                  <a:pt x="7213092" y="3048"/>
                </a:lnTo>
                <a:lnTo>
                  <a:pt x="7211568" y="3048"/>
                </a:lnTo>
                <a:lnTo>
                  <a:pt x="7211568" y="694944"/>
                </a:lnTo>
                <a:lnTo>
                  <a:pt x="7213092" y="694944"/>
                </a:lnTo>
                <a:close/>
              </a:path>
            </a:pathLst>
          </a:custGeom>
          <a:solidFill>
            <a:srgbClr val="595959"/>
          </a:solidFill>
        </p:spPr>
        <p:txBody>
          <a:bodyPr wrap="square" lIns="0" tIns="0" rIns="0" bIns="0" rtlCol="0"/>
          <a:lstStyle/>
          <a:p>
            <a:endParaRPr/>
          </a:p>
        </p:txBody>
      </p:sp>
      <p:sp>
        <p:nvSpPr>
          <p:cNvPr id="22" name="object 22"/>
          <p:cNvSpPr/>
          <p:nvPr/>
        </p:nvSpPr>
        <p:spPr>
          <a:xfrm>
            <a:off x="848868" y="2252472"/>
            <a:ext cx="7214870" cy="1551940"/>
          </a:xfrm>
          <a:custGeom>
            <a:avLst/>
            <a:gdLst/>
            <a:ahLst/>
            <a:cxnLst/>
            <a:rect l="l" t="t" r="r" b="b"/>
            <a:pathLst>
              <a:path w="7214870" h="1551939">
                <a:moveTo>
                  <a:pt x="7214616" y="1008888"/>
                </a:moveTo>
                <a:lnTo>
                  <a:pt x="7214616" y="0"/>
                </a:lnTo>
                <a:lnTo>
                  <a:pt x="1524" y="0"/>
                </a:lnTo>
                <a:lnTo>
                  <a:pt x="0" y="1524"/>
                </a:lnTo>
                <a:lnTo>
                  <a:pt x="0" y="1008888"/>
                </a:lnTo>
                <a:lnTo>
                  <a:pt x="1524" y="1008888"/>
                </a:lnTo>
                <a:lnTo>
                  <a:pt x="1524" y="3048"/>
                </a:lnTo>
                <a:lnTo>
                  <a:pt x="3048" y="1524"/>
                </a:lnTo>
                <a:lnTo>
                  <a:pt x="3048" y="3048"/>
                </a:lnTo>
                <a:lnTo>
                  <a:pt x="7211568" y="3048"/>
                </a:lnTo>
                <a:lnTo>
                  <a:pt x="7211568" y="1524"/>
                </a:lnTo>
                <a:lnTo>
                  <a:pt x="7213092" y="3048"/>
                </a:lnTo>
                <a:lnTo>
                  <a:pt x="7213092" y="1008888"/>
                </a:lnTo>
                <a:lnTo>
                  <a:pt x="7214616" y="1008888"/>
                </a:lnTo>
                <a:close/>
              </a:path>
              <a:path w="7214870" h="1551939">
                <a:moveTo>
                  <a:pt x="3048" y="3048"/>
                </a:moveTo>
                <a:lnTo>
                  <a:pt x="3048" y="1524"/>
                </a:lnTo>
                <a:lnTo>
                  <a:pt x="1524" y="3048"/>
                </a:lnTo>
                <a:lnTo>
                  <a:pt x="3048" y="3048"/>
                </a:lnTo>
                <a:close/>
              </a:path>
              <a:path w="7214870" h="1551939">
                <a:moveTo>
                  <a:pt x="3048" y="1005840"/>
                </a:moveTo>
                <a:lnTo>
                  <a:pt x="3048" y="3048"/>
                </a:lnTo>
                <a:lnTo>
                  <a:pt x="1524" y="3048"/>
                </a:lnTo>
                <a:lnTo>
                  <a:pt x="1524" y="1005840"/>
                </a:lnTo>
                <a:lnTo>
                  <a:pt x="3048" y="1005840"/>
                </a:lnTo>
                <a:close/>
              </a:path>
              <a:path w="7214870" h="1551939">
                <a:moveTo>
                  <a:pt x="3415284" y="1164336"/>
                </a:moveTo>
                <a:lnTo>
                  <a:pt x="3415284" y="1005840"/>
                </a:lnTo>
                <a:lnTo>
                  <a:pt x="1524" y="1005840"/>
                </a:lnTo>
                <a:lnTo>
                  <a:pt x="3048" y="1007364"/>
                </a:lnTo>
                <a:lnTo>
                  <a:pt x="3048" y="1008888"/>
                </a:lnTo>
                <a:lnTo>
                  <a:pt x="3412236" y="1008888"/>
                </a:lnTo>
                <a:lnTo>
                  <a:pt x="3412236" y="1007364"/>
                </a:lnTo>
                <a:lnTo>
                  <a:pt x="3413760" y="1008888"/>
                </a:lnTo>
                <a:lnTo>
                  <a:pt x="3413760" y="1164336"/>
                </a:lnTo>
                <a:lnTo>
                  <a:pt x="3415284" y="1164336"/>
                </a:lnTo>
                <a:close/>
              </a:path>
              <a:path w="7214870" h="1551939">
                <a:moveTo>
                  <a:pt x="3048" y="1008888"/>
                </a:moveTo>
                <a:lnTo>
                  <a:pt x="3048" y="1007364"/>
                </a:lnTo>
                <a:lnTo>
                  <a:pt x="1524" y="1005840"/>
                </a:lnTo>
                <a:lnTo>
                  <a:pt x="1524" y="1008888"/>
                </a:lnTo>
                <a:lnTo>
                  <a:pt x="3048" y="1008888"/>
                </a:lnTo>
                <a:close/>
              </a:path>
              <a:path w="7214870" h="1551939">
                <a:moveTo>
                  <a:pt x="3221736" y="1161288"/>
                </a:moveTo>
                <a:lnTo>
                  <a:pt x="3218688" y="1161288"/>
                </a:lnTo>
                <a:lnTo>
                  <a:pt x="3218688" y="1162812"/>
                </a:lnTo>
                <a:lnTo>
                  <a:pt x="3220212" y="1162812"/>
                </a:lnTo>
                <a:lnTo>
                  <a:pt x="3220719" y="1163321"/>
                </a:lnTo>
                <a:lnTo>
                  <a:pt x="3221736" y="1161288"/>
                </a:lnTo>
                <a:close/>
              </a:path>
              <a:path w="7214870" h="1551939">
                <a:moveTo>
                  <a:pt x="3221730" y="1164336"/>
                </a:moveTo>
                <a:lnTo>
                  <a:pt x="3220719" y="1163321"/>
                </a:lnTo>
                <a:lnTo>
                  <a:pt x="3220212" y="1164336"/>
                </a:lnTo>
                <a:lnTo>
                  <a:pt x="3221730" y="1164336"/>
                </a:lnTo>
                <a:close/>
              </a:path>
              <a:path w="7214870" h="1551939">
                <a:moveTo>
                  <a:pt x="3224784" y="1164336"/>
                </a:moveTo>
                <a:lnTo>
                  <a:pt x="3221736" y="1161288"/>
                </a:lnTo>
                <a:lnTo>
                  <a:pt x="3220719" y="1163321"/>
                </a:lnTo>
                <a:lnTo>
                  <a:pt x="3221730" y="1164336"/>
                </a:lnTo>
                <a:lnTo>
                  <a:pt x="3224784" y="1164336"/>
                </a:lnTo>
                <a:close/>
              </a:path>
              <a:path w="7214870" h="1551939">
                <a:moveTo>
                  <a:pt x="3607308" y="1546860"/>
                </a:moveTo>
                <a:lnTo>
                  <a:pt x="3224784" y="1164336"/>
                </a:lnTo>
                <a:lnTo>
                  <a:pt x="3221730" y="1164336"/>
                </a:lnTo>
                <a:lnTo>
                  <a:pt x="3605784" y="1549902"/>
                </a:lnTo>
                <a:lnTo>
                  <a:pt x="3605784" y="1548384"/>
                </a:lnTo>
                <a:lnTo>
                  <a:pt x="3607308" y="1546860"/>
                </a:lnTo>
                <a:close/>
              </a:path>
              <a:path w="7214870" h="1551939">
                <a:moveTo>
                  <a:pt x="3413760" y="1161288"/>
                </a:moveTo>
                <a:lnTo>
                  <a:pt x="3221736" y="1161288"/>
                </a:lnTo>
                <a:lnTo>
                  <a:pt x="3224784" y="1164336"/>
                </a:lnTo>
                <a:lnTo>
                  <a:pt x="3412236" y="1164336"/>
                </a:lnTo>
                <a:lnTo>
                  <a:pt x="3412236" y="1162812"/>
                </a:lnTo>
                <a:lnTo>
                  <a:pt x="3413760" y="1161288"/>
                </a:lnTo>
                <a:close/>
              </a:path>
              <a:path w="7214870" h="1551939">
                <a:moveTo>
                  <a:pt x="3413760" y="1008888"/>
                </a:moveTo>
                <a:lnTo>
                  <a:pt x="3412236" y="1007364"/>
                </a:lnTo>
                <a:lnTo>
                  <a:pt x="3412236" y="1008888"/>
                </a:lnTo>
                <a:lnTo>
                  <a:pt x="3413760" y="1008888"/>
                </a:lnTo>
                <a:close/>
              </a:path>
              <a:path w="7214870" h="1551939">
                <a:moveTo>
                  <a:pt x="3413760" y="1161288"/>
                </a:moveTo>
                <a:lnTo>
                  <a:pt x="3413760" y="1008888"/>
                </a:lnTo>
                <a:lnTo>
                  <a:pt x="3412236" y="1008888"/>
                </a:lnTo>
                <a:lnTo>
                  <a:pt x="3412236" y="1161288"/>
                </a:lnTo>
                <a:lnTo>
                  <a:pt x="3413760" y="1161288"/>
                </a:lnTo>
                <a:close/>
              </a:path>
              <a:path w="7214870" h="1551939">
                <a:moveTo>
                  <a:pt x="3413760" y="1164336"/>
                </a:moveTo>
                <a:lnTo>
                  <a:pt x="3413760" y="1161288"/>
                </a:lnTo>
                <a:lnTo>
                  <a:pt x="3412236" y="1162812"/>
                </a:lnTo>
                <a:lnTo>
                  <a:pt x="3412236" y="1164336"/>
                </a:lnTo>
                <a:lnTo>
                  <a:pt x="3413760" y="1164336"/>
                </a:lnTo>
                <a:close/>
              </a:path>
              <a:path w="7214870" h="1551939">
                <a:moveTo>
                  <a:pt x="3608832" y="1548384"/>
                </a:moveTo>
                <a:lnTo>
                  <a:pt x="3607308" y="1546860"/>
                </a:lnTo>
                <a:lnTo>
                  <a:pt x="3605784" y="1548384"/>
                </a:lnTo>
                <a:lnTo>
                  <a:pt x="3608832" y="1548384"/>
                </a:lnTo>
                <a:close/>
              </a:path>
              <a:path w="7214870" h="1551939">
                <a:moveTo>
                  <a:pt x="3608832" y="1549908"/>
                </a:moveTo>
                <a:lnTo>
                  <a:pt x="3608832" y="1548384"/>
                </a:lnTo>
                <a:lnTo>
                  <a:pt x="3605784" y="1548384"/>
                </a:lnTo>
                <a:lnTo>
                  <a:pt x="3605784" y="1549902"/>
                </a:lnTo>
                <a:lnTo>
                  <a:pt x="3607308" y="1551432"/>
                </a:lnTo>
                <a:lnTo>
                  <a:pt x="3608832" y="1549908"/>
                </a:lnTo>
                <a:close/>
              </a:path>
              <a:path w="7214870" h="1551939">
                <a:moveTo>
                  <a:pt x="3994404" y="1164336"/>
                </a:moveTo>
                <a:lnTo>
                  <a:pt x="3989832" y="1164336"/>
                </a:lnTo>
                <a:lnTo>
                  <a:pt x="3607308" y="1546860"/>
                </a:lnTo>
                <a:lnTo>
                  <a:pt x="3608832" y="1548384"/>
                </a:lnTo>
                <a:lnTo>
                  <a:pt x="3608832" y="1549908"/>
                </a:lnTo>
                <a:lnTo>
                  <a:pt x="3994404" y="1164336"/>
                </a:lnTo>
                <a:close/>
              </a:path>
              <a:path w="7214870" h="1551939">
                <a:moveTo>
                  <a:pt x="7213092" y="1005840"/>
                </a:moveTo>
                <a:lnTo>
                  <a:pt x="3800856" y="1005840"/>
                </a:lnTo>
                <a:lnTo>
                  <a:pt x="3799332" y="1007364"/>
                </a:lnTo>
                <a:lnTo>
                  <a:pt x="3799332" y="1162812"/>
                </a:lnTo>
                <a:lnTo>
                  <a:pt x="3800856" y="1164336"/>
                </a:lnTo>
                <a:lnTo>
                  <a:pt x="3800856" y="1008888"/>
                </a:lnTo>
                <a:lnTo>
                  <a:pt x="3802380" y="1007364"/>
                </a:lnTo>
                <a:lnTo>
                  <a:pt x="3802380" y="1008888"/>
                </a:lnTo>
                <a:lnTo>
                  <a:pt x="7211568" y="1008888"/>
                </a:lnTo>
                <a:lnTo>
                  <a:pt x="7211568" y="1007364"/>
                </a:lnTo>
                <a:lnTo>
                  <a:pt x="7213092" y="1005840"/>
                </a:lnTo>
                <a:close/>
              </a:path>
              <a:path w="7214870" h="1551939">
                <a:moveTo>
                  <a:pt x="3802380" y="1008888"/>
                </a:moveTo>
                <a:lnTo>
                  <a:pt x="3802380" y="1007364"/>
                </a:lnTo>
                <a:lnTo>
                  <a:pt x="3800856" y="1008888"/>
                </a:lnTo>
                <a:lnTo>
                  <a:pt x="3802380" y="1008888"/>
                </a:lnTo>
                <a:close/>
              </a:path>
              <a:path w="7214870" h="1551939">
                <a:moveTo>
                  <a:pt x="3802380" y="1161288"/>
                </a:moveTo>
                <a:lnTo>
                  <a:pt x="3802380" y="1008888"/>
                </a:lnTo>
                <a:lnTo>
                  <a:pt x="3800856" y="1008888"/>
                </a:lnTo>
                <a:lnTo>
                  <a:pt x="3800856" y="1161288"/>
                </a:lnTo>
                <a:lnTo>
                  <a:pt x="3802380" y="1161288"/>
                </a:lnTo>
                <a:close/>
              </a:path>
              <a:path w="7214870" h="1551939">
                <a:moveTo>
                  <a:pt x="3992880" y="1161288"/>
                </a:moveTo>
                <a:lnTo>
                  <a:pt x="3800856" y="1161288"/>
                </a:lnTo>
                <a:lnTo>
                  <a:pt x="3802380" y="1162812"/>
                </a:lnTo>
                <a:lnTo>
                  <a:pt x="3802380" y="1164336"/>
                </a:lnTo>
                <a:lnTo>
                  <a:pt x="3989832" y="1164336"/>
                </a:lnTo>
                <a:lnTo>
                  <a:pt x="3992880" y="1161288"/>
                </a:lnTo>
                <a:close/>
              </a:path>
              <a:path w="7214870" h="1551939">
                <a:moveTo>
                  <a:pt x="3802380" y="1164336"/>
                </a:moveTo>
                <a:lnTo>
                  <a:pt x="3802380" y="1162812"/>
                </a:lnTo>
                <a:lnTo>
                  <a:pt x="3800856" y="1161288"/>
                </a:lnTo>
                <a:lnTo>
                  <a:pt x="3800856" y="1164336"/>
                </a:lnTo>
                <a:lnTo>
                  <a:pt x="3802380" y="1164336"/>
                </a:lnTo>
                <a:close/>
              </a:path>
              <a:path w="7214870" h="1551939">
                <a:moveTo>
                  <a:pt x="3994404" y="1164336"/>
                </a:moveTo>
                <a:lnTo>
                  <a:pt x="3992880" y="1161288"/>
                </a:lnTo>
                <a:lnTo>
                  <a:pt x="3989832" y="1164336"/>
                </a:lnTo>
                <a:lnTo>
                  <a:pt x="3994404" y="1164336"/>
                </a:lnTo>
                <a:close/>
              </a:path>
              <a:path w="7214870" h="1551939">
                <a:moveTo>
                  <a:pt x="3995928" y="1162812"/>
                </a:moveTo>
                <a:lnTo>
                  <a:pt x="3995928" y="1161288"/>
                </a:lnTo>
                <a:lnTo>
                  <a:pt x="3992880" y="1161288"/>
                </a:lnTo>
                <a:lnTo>
                  <a:pt x="3994404" y="1164336"/>
                </a:lnTo>
                <a:lnTo>
                  <a:pt x="3995928" y="1162812"/>
                </a:lnTo>
                <a:close/>
              </a:path>
              <a:path w="7214870" h="1551939">
                <a:moveTo>
                  <a:pt x="7213092" y="3048"/>
                </a:moveTo>
                <a:lnTo>
                  <a:pt x="7211568" y="1524"/>
                </a:lnTo>
                <a:lnTo>
                  <a:pt x="7211568" y="3048"/>
                </a:lnTo>
                <a:lnTo>
                  <a:pt x="7213092" y="3048"/>
                </a:lnTo>
                <a:close/>
              </a:path>
              <a:path w="7214870" h="1551939">
                <a:moveTo>
                  <a:pt x="7213092" y="1005840"/>
                </a:moveTo>
                <a:lnTo>
                  <a:pt x="7213092" y="3048"/>
                </a:lnTo>
                <a:lnTo>
                  <a:pt x="7211568" y="3048"/>
                </a:lnTo>
                <a:lnTo>
                  <a:pt x="7211568" y="1005840"/>
                </a:lnTo>
                <a:lnTo>
                  <a:pt x="7213092" y="1005840"/>
                </a:lnTo>
                <a:close/>
              </a:path>
              <a:path w="7214870" h="1551939">
                <a:moveTo>
                  <a:pt x="7213092" y="1008888"/>
                </a:moveTo>
                <a:lnTo>
                  <a:pt x="7213092" y="1005840"/>
                </a:lnTo>
                <a:lnTo>
                  <a:pt x="7211568" y="1007364"/>
                </a:lnTo>
                <a:lnTo>
                  <a:pt x="7211568" y="1008888"/>
                </a:lnTo>
                <a:lnTo>
                  <a:pt x="7213092" y="1008888"/>
                </a:lnTo>
                <a:close/>
              </a:path>
            </a:pathLst>
          </a:custGeom>
          <a:solidFill>
            <a:srgbClr val="595959"/>
          </a:solidFill>
        </p:spPr>
        <p:txBody>
          <a:bodyPr wrap="square" lIns="0" tIns="0" rIns="0" bIns="0" rtlCol="0"/>
          <a:lstStyle/>
          <a:p>
            <a:endParaRPr/>
          </a:p>
        </p:txBody>
      </p:sp>
      <p:sp>
        <p:nvSpPr>
          <p:cNvPr id="23" name="object 23"/>
          <p:cNvSpPr txBox="1"/>
          <p:nvPr/>
        </p:nvSpPr>
        <p:spPr>
          <a:xfrm>
            <a:off x="1346200" y="1191666"/>
            <a:ext cx="6172200" cy="2027478"/>
          </a:xfrm>
          <a:prstGeom prst="rect">
            <a:avLst/>
          </a:prstGeom>
        </p:spPr>
        <p:txBody>
          <a:bodyPr vert="horz" wrap="square" lIns="0" tIns="10160" rIns="0" bIns="0" rtlCol="0">
            <a:spAutoFit/>
          </a:bodyPr>
          <a:lstStyle/>
          <a:p>
            <a:pPr marL="699770" marR="693420" algn="ctr">
              <a:lnSpc>
                <a:spcPct val="102899"/>
              </a:lnSpc>
            </a:pPr>
            <a:r>
              <a:rPr lang="it-IT" spc="10" dirty="0">
                <a:solidFill>
                  <a:srgbClr val="595959"/>
                </a:solidFill>
                <a:latin typeface="+mj-lt"/>
                <a:cs typeface="Arial"/>
              </a:rPr>
              <a:t>Direttiva </a:t>
            </a:r>
            <a:r>
              <a:rPr lang="it-IT" spc="20" dirty="0">
                <a:solidFill>
                  <a:srgbClr val="595959"/>
                </a:solidFill>
                <a:latin typeface="+mj-lt"/>
                <a:cs typeface="Arial"/>
              </a:rPr>
              <a:t>Europea </a:t>
            </a:r>
            <a:r>
              <a:rPr lang="it-IT" spc="15" dirty="0">
                <a:solidFill>
                  <a:srgbClr val="595959"/>
                </a:solidFill>
                <a:latin typeface="+mj-lt"/>
                <a:cs typeface="Arial"/>
              </a:rPr>
              <a:t>24/10/1995  </a:t>
            </a:r>
            <a:r>
              <a:rPr lang="it-IT" spc="15" dirty="0" smtClean="0">
                <a:solidFill>
                  <a:srgbClr val="595959"/>
                </a:solidFill>
                <a:latin typeface="+mj-lt"/>
                <a:cs typeface="Arial"/>
              </a:rPr>
              <a:t>95/46/CE - Recepita </a:t>
            </a:r>
            <a:r>
              <a:rPr lang="it-IT" spc="10" dirty="0">
                <a:solidFill>
                  <a:srgbClr val="595959"/>
                </a:solidFill>
                <a:latin typeface="+mj-lt"/>
                <a:cs typeface="Arial"/>
              </a:rPr>
              <a:t>in Italia dalla </a:t>
            </a:r>
            <a:r>
              <a:rPr lang="it-IT" spc="15" dirty="0">
                <a:solidFill>
                  <a:srgbClr val="595959"/>
                </a:solidFill>
                <a:latin typeface="+mj-lt"/>
                <a:cs typeface="Arial"/>
              </a:rPr>
              <a:t>L. 31/12/1996 n.</a:t>
            </a:r>
            <a:r>
              <a:rPr lang="it-IT" spc="-20" dirty="0">
                <a:solidFill>
                  <a:srgbClr val="595959"/>
                </a:solidFill>
                <a:latin typeface="+mj-lt"/>
                <a:cs typeface="Arial"/>
              </a:rPr>
              <a:t> </a:t>
            </a:r>
            <a:r>
              <a:rPr lang="it-IT" spc="20" dirty="0">
                <a:solidFill>
                  <a:srgbClr val="595959"/>
                </a:solidFill>
                <a:latin typeface="+mj-lt"/>
                <a:cs typeface="Arial"/>
              </a:rPr>
              <a:t>675</a:t>
            </a:r>
            <a:endParaRPr lang="it-IT" dirty="0">
              <a:latin typeface="+mj-lt"/>
              <a:cs typeface="Arial"/>
            </a:endParaRPr>
          </a:p>
          <a:p>
            <a:pPr marL="216535" marR="208915" algn="ctr">
              <a:lnSpc>
                <a:spcPct val="102899"/>
              </a:lnSpc>
              <a:spcBef>
                <a:spcPts val="80"/>
              </a:spcBef>
            </a:pPr>
            <a:endParaRPr dirty="0">
              <a:latin typeface="+mj-lt"/>
              <a:cs typeface="Arial"/>
            </a:endParaRPr>
          </a:p>
          <a:p>
            <a:pPr>
              <a:lnSpc>
                <a:spcPct val="100000"/>
              </a:lnSpc>
            </a:pPr>
            <a:endParaRPr lang="it-IT" dirty="0" smtClean="0">
              <a:latin typeface="+mj-lt"/>
              <a:cs typeface="Times New Roman"/>
            </a:endParaRPr>
          </a:p>
          <a:p>
            <a:pPr marL="699770" marR="693420" algn="ctr">
              <a:lnSpc>
                <a:spcPct val="102899"/>
              </a:lnSpc>
            </a:pPr>
            <a:r>
              <a:rPr lang="it-IT" spc="10" dirty="0">
                <a:solidFill>
                  <a:srgbClr val="595959"/>
                </a:solidFill>
                <a:latin typeface="+mj-lt"/>
                <a:cs typeface="Arial"/>
              </a:rPr>
              <a:t>Direttiva Europea 2002/58/CE </a:t>
            </a:r>
            <a:r>
              <a:rPr lang="it-IT" spc="10" dirty="0" smtClean="0">
                <a:solidFill>
                  <a:srgbClr val="595959"/>
                </a:solidFill>
                <a:latin typeface="+mj-lt"/>
                <a:cs typeface="Arial"/>
              </a:rPr>
              <a:t>– </a:t>
            </a:r>
          </a:p>
          <a:p>
            <a:pPr marL="699770" marR="693420" algn="ctr">
              <a:lnSpc>
                <a:spcPct val="102899"/>
              </a:lnSpc>
            </a:pPr>
            <a:r>
              <a:rPr lang="it-IT" spc="10" dirty="0" err="1" smtClean="0">
                <a:solidFill>
                  <a:srgbClr val="595959"/>
                </a:solidFill>
                <a:latin typeface="+mj-lt"/>
                <a:cs typeface="Arial"/>
              </a:rPr>
              <a:t>D.Lgs.</a:t>
            </a:r>
            <a:r>
              <a:rPr lang="it-IT" spc="10" dirty="0" smtClean="0">
                <a:solidFill>
                  <a:srgbClr val="595959"/>
                </a:solidFill>
                <a:latin typeface="+mj-lt"/>
                <a:cs typeface="Arial"/>
              </a:rPr>
              <a:t> 30 Giugno 2003 </a:t>
            </a:r>
            <a:r>
              <a:rPr lang="it-IT" spc="10" dirty="0">
                <a:solidFill>
                  <a:srgbClr val="595959"/>
                </a:solidFill>
                <a:latin typeface="+mj-lt"/>
                <a:cs typeface="Arial"/>
              </a:rPr>
              <a:t>n. 196 “Codice in materia di protezione dei dati personali”</a:t>
            </a:r>
            <a:endParaRPr spc="10" dirty="0" smtClean="0">
              <a:solidFill>
                <a:srgbClr val="595959"/>
              </a:solidFill>
              <a:latin typeface="+mj-lt"/>
              <a:cs typeface="Arial"/>
            </a:endParaRPr>
          </a:p>
          <a:p>
            <a:pPr>
              <a:lnSpc>
                <a:spcPct val="100000"/>
              </a:lnSpc>
              <a:spcBef>
                <a:spcPts val="45"/>
              </a:spcBef>
            </a:pPr>
            <a:endParaRPr sz="100" dirty="0">
              <a:latin typeface="Times New Roman"/>
              <a:cs typeface="Times New Roman"/>
            </a:endParaRPr>
          </a:p>
        </p:txBody>
      </p:sp>
      <p:sp>
        <p:nvSpPr>
          <p:cNvPr id="24" name="object 24"/>
          <p:cNvSpPr/>
          <p:nvPr/>
        </p:nvSpPr>
        <p:spPr>
          <a:xfrm>
            <a:off x="848868" y="3884676"/>
            <a:ext cx="7214870" cy="1071880"/>
          </a:xfrm>
          <a:custGeom>
            <a:avLst/>
            <a:gdLst/>
            <a:ahLst/>
            <a:cxnLst/>
            <a:rect l="l" t="t" r="r" b="b"/>
            <a:pathLst>
              <a:path w="7214870" h="1071879">
                <a:moveTo>
                  <a:pt x="7214616" y="696468"/>
                </a:moveTo>
                <a:lnTo>
                  <a:pt x="7214616" y="0"/>
                </a:lnTo>
                <a:lnTo>
                  <a:pt x="1524" y="0"/>
                </a:lnTo>
                <a:lnTo>
                  <a:pt x="0" y="1524"/>
                </a:lnTo>
                <a:lnTo>
                  <a:pt x="0" y="696468"/>
                </a:lnTo>
                <a:lnTo>
                  <a:pt x="1524" y="696468"/>
                </a:lnTo>
                <a:lnTo>
                  <a:pt x="1524" y="3048"/>
                </a:lnTo>
                <a:lnTo>
                  <a:pt x="3048" y="1524"/>
                </a:lnTo>
                <a:lnTo>
                  <a:pt x="3048" y="3048"/>
                </a:lnTo>
                <a:lnTo>
                  <a:pt x="7211568" y="3048"/>
                </a:lnTo>
                <a:lnTo>
                  <a:pt x="7211568" y="1524"/>
                </a:lnTo>
                <a:lnTo>
                  <a:pt x="7213092" y="3048"/>
                </a:lnTo>
                <a:lnTo>
                  <a:pt x="7213092" y="696468"/>
                </a:lnTo>
                <a:lnTo>
                  <a:pt x="7214616" y="696468"/>
                </a:lnTo>
                <a:close/>
              </a:path>
              <a:path w="7214870" h="1071879">
                <a:moveTo>
                  <a:pt x="3048" y="3048"/>
                </a:moveTo>
                <a:lnTo>
                  <a:pt x="3048" y="1524"/>
                </a:lnTo>
                <a:lnTo>
                  <a:pt x="1524" y="3048"/>
                </a:lnTo>
                <a:lnTo>
                  <a:pt x="3048" y="3048"/>
                </a:lnTo>
                <a:close/>
              </a:path>
              <a:path w="7214870" h="1071879">
                <a:moveTo>
                  <a:pt x="3048" y="694944"/>
                </a:moveTo>
                <a:lnTo>
                  <a:pt x="3048" y="3048"/>
                </a:lnTo>
                <a:lnTo>
                  <a:pt x="1524" y="3048"/>
                </a:lnTo>
                <a:lnTo>
                  <a:pt x="1524" y="694944"/>
                </a:lnTo>
                <a:lnTo>
                  <a:pt x="3048" y="694944"/>
                </a:lnTo>
                <a:close/>
              </a:path>
              <a:path w="7214870" h="1071879">
                <a:moveTo>
                  <a:pt x="3474720" y="696468"/>
                </a:moveTo>
                <a:lnTo>
                  <a:pt x="3474720" y="694944"/>
                </a:lnTo>
                <a:lnTo>
                  <a:pt x="1524" y="694944"/>
                </a:lnTo>
                <a:lnTo>
                  <a:pt x="3048" y="696468"/>
                </a:lnTo>
                <a:lnTo>
                  <a:pt x="3474720" y="696468"/>
                </a:lnTo>
                <a:close/>
              </a:path>
              <a:path w="7214870" h="1071879">
                <a:moveTo>
                  <a:pt x="3048" y="696468"/>
                </a:moveTo>
                <a:lnTo>
                  <a:pt x="1524" y="694944"/>
                </a:lnTo>
                <a:lnTo>
                  <a:pt x="1524" y="696468"/>
                </a:lnTo>
                <a:lnTo>
                  <a:pt x="3048" y="696468"/>
                </a:lnTo>
                <a:close/>
              </a:path>
              <a:path w="7214870" h="1071879">
                <a:moveTo>
                  <a:pt x="3342132" y="801624"/>
                </a:moveTo>
                <a:lnTo>
                  <a:pt x="3339084" y="801624"/>
                </a:lnTo>
                <a:lnTo>
                  <a:pt x="3339084" y="803148"/>
                </a:lnTo>
                <a:lnTo>
                  <a:pt x="3340608" y="804680"/>
                </a:lnTo>
                <a:lnTo>
                  <a:pt x="3342132" y="801624"/>
                </a:lnTo>
                <a:close/>
              </a:path>
              <a:path w="7214870" h="1071879">
                <a:moveTo>
                  <a:pt x="3345180" y="804672"/>
                </a:moveTo>
                <a:lnTo>
                  <a:pt x="3342132" y="801624"/>
                </a:lnTo>
                <a:lnTo>
                  <a:pt x="3340608" y="804672"/>
                </a:lnTo>
                <a:lnTo>
                  <a:pt x="3345180" y="804672"/>
                </a:lnTo>
                <a:close/>
              </a:path>
              <a:path w="7214870" h="1071879">
                <a:moveTo>
                  <a:pt x="3607312" y="1066804"/>
                </a:moveTo>
                <a:lnTo>
                  <a:pt x="3345180" y="804672"/>
                </a:lnTo>
                <a:lnTo>
                  <a:pt x="3340608" y="804672"/>
                </a:lnTo>
                <a:lnTo>
                  <a:pt x="3605784" y="1071372"/>
                </a:lnTo>
                <a:lnTo>
                  <a:pt x="3605784" y="1068324"/>
                </a:lnTo>
                <a:lnTo>
                  <a:pt x="3607312" y="1066804"/>
                </a:lnTo>
                <a:close/>
              </a:path>
              <a:path w="7214870" h="1071879">
                <a:moveTo>
                  <a:pt x="3474720" y="801624"/>
                </a:moveTo>
                <a:lnTo>
                  <a:pt x="3342132" y="801624"/>
                </a:lnTo>
                <a:lnTo>
                  <a:pt x="3345180" y="804672"/>
                </a:lnTo>
                <a:lnTo>
                  <a:pt x="3473196" y="804672"/>
                </a:lnTo>
                <a:lnTo>
                  <a:pt x="3473196" y="803148"/>
                </a:lnTo>
                <a:lnTo>
                  <a:pt x="3474720" y="801624"/>
                </a:lnTo>
                <a:close/>
              </a:path>
              <a:path w="7214870" h="1071879">
                <a:moveTo>
                  <a:pt x="3474720" y="801624"/>
                </a:moveTo>
                <a:lnTo>
                  <a:pt x="3474720" y="696468"/>
                </a:lnTo>
                <a:lnTo>
                  <a:pt x="3473196" y="696468"/>
                </a:lnTo>
                <a:lnTo>
                  <a:pt x="3473196" y="801624"/>
                </a:lnTo>
                <a:lnTo>
                  <a:pt x="3474720" y="801624"/>
                </a:lnTo>
                <a:close/>
              </a:path>
              <a:path w="7214870" h="1071879">
                <a:moveTo>
                  <a:pt x="3474720" y="804672"/>
                </a:moveTo>
                <a:lnTo>
                  <a:pt x="3474720" y="801624"/>
                </a:lnTo>
                <a:lnTo>
                  <a:pt x="3473196" y="803148"/>
                </a:lnTo>
                <a:lnTo>
                  <a:pt x="3473196" y="804672"/>
                </a:lnTo>
                <a:lnTo>
                  <a:pt x="3474720" y="804672"/>
                </a:lnTo>
                <a:close/>
              </a:path>
              <a:path w="7214870" h="1071879">
                <a:moveTo>
                  <a:pt x="3608832" y="1068324"/>
                </a:moveTo>
                <a:lnTo>
                  <a:pt x="3607312" y="1066804"/>
                </a:lnTo>
                <a:lnTo>
                  <a:pt x="3605784" y="1068324"/>
                </a:lnTo>
                <a:lnTo>
                  <a:pt x="3608832" y="1068324"/>
                </a:lnTo>
                <a:close/>
              </a:path>
              <a:path w="7214870" h="1071879">
                <a:moveTo>
                  <a:pt x="3608832" y="1071372"/>
                </a:moveTo>
                <a:lnTo>
                  <a:pt x="3608832" y="1068324"/>
                </a:lnTo>
                <a:lnTo>
                  <a:pt x="3605784" y="1068324"/>
                </a:lnTo>
                <a:lnTo>
                  <a:pt x="3605784" y="1071372"/>
                </a:lnTo>
                <a:lnTo>
                  <a:pt x="3608832" y="1071372"/>
                </a:lnTo>
                <a:close/>
              </a:path>
              <a:path w="7214870" h="1071879">
                <a:moveTo>
                  <a:pt x="3874008" y="804680"/>
                </a:moveTo>
                <a:lnTo>
                  <a:pt x="3870942" y="804672"/>
                </a:lnTo>
                <a:lnTo>
                  <a:pt x="3607312" y="1066804"/>
                </a:lnTo>
                <a:lnTo>
                  <a:pt x="3608832" y="1068324"/>
                </a:lnTo>
                <a:lnTo>
                  <a:pt x="3608832" y="1071372"/>
                </a:lnTo>
                <a:lnTo>
                  <a:pt x="3874008" y="804680"/>
                </a:lnTo>
                <a:close/>
              </a:path>
              <a:path w="7214870" h="1071879">
                <a:moveTo>
                  <a:pt x="7213092" y="694944"/>
                </a:moveTo>
                <a:lnTo>
                  <a:pt x="3739896" y="694944"/>
                </a:lnTo>
                <a:lnTo>
                  <a:pt x="3739896" y="804672"/>
                </a:lnTo>
                <a:lnTo>
                  <a:pt x="3741420" y="804672"/>
                </a:lnTo>
                <a:lnTo>
                  <a:pt x="3741420" y="696468"/>
                </a:lnTo>
                <a:lnTo>
                  <a:pt x="7211568" y="696468"/>
                </a:lnTo>
                <a:lnTo>
                  <a:pt x="7213092" y="694944"/>
                </a:lnTo>
                <a:close/>
              </a:path>
              <a:path w="7214870" h="1071879">
                <a:moveTo>
                  <a:pt x="3742944" y="801624"/>
                </a:moveTo>
                <a:lnTo>
                  <a:pt x="3742944" y="696468"/>
                </a:lnTo>
                <a:lnTo>
                  <a:pt x="3741420" y="696468"/>
                </a:lnTo>
                <a:lnTo>
                  <a:pt x="3741420" y="801624"/>
                </a:lnTo>
                <a:lnTo>
                  <a:pt x="3742944" y="801624"/>
                </a:lnTo>
                <a:close/>
              </a:path>
              <a:path w="7214870" h="1071879">
                <a:moveTo>
                  <a:pt x="3874008" y="801624"/>
                </a:moveTo>
                <a:lnTo>
                  <a:pt x="3741420" y="801624"/>
                </a:lnTo>
                <a:lnTo>
                  <a:pt x="3742944" y="803148"/>
                </a:lnTo>
                <a:lnTo>
                  <a:pt x="3742944" y="804672"/>
                </a:lnTo>
                <a:lnTo>
                  <a:pt x="3870942" y="804672"/>
                </a:lnTo>
                <a:lnTo>
                  <a:pt x="3874008" y="801624"/>
                </a:lnTo>
                <a:close/>
              </a:path>
              <a:path w="7214870" h="1071879">
                <a:moveTo>
                  <a:pt x="3742944" y="804672"/>
                </a:moveTo>
                <a:lnTo>
                  <a:pt x="3742944" y="803148"/>
                </a:lnTo>
                <a:lnTo>
                  <a:pt x="3741420" y="801624"/>
                </a:lnTo>
                <a:lnTo>
                  <a:pt x="3741420" y="804672"/>
                </a:lnTo>
                <a:lnTo>
                  <a:pt x="3742944" y="804672"/>
                </a:lnTo>
                <a:close/>
              </a:path>
              <a:path w="7214870" h="1071879">
                <a:moveTo>
                  <a:pt x="3875532" y="803148"/>
                </a:moveTo>
                <a:lnTo>
                  <a:pt x="3875532" y="801624"/>
                </a:lnTo>
                <a:lnTo>
                  <a:pt x="3874008" y="801624"/>
                </a:lnTo>
                <a:lnTo>
                  <a:pt x="3870942" y="804672"/>
                </a:lnTo>
                <a:lnTo>
                  <a:pt x="3874008" y="804680"/>
                </a:lnTo>
                <a:lnTo>
                  <a:pt x="3875532" y="803148"/>
                </a:lnTo>
                <a:close/>
              </a:path>
              <a:path w="7214870" h="1071879">
                <a:moveTo>
                  <a:pt x="7213092" y="3048"/>
                </a:moveTo>
                <a:lnTo>
                  <a:pt x="7211568" y="1524"/>
                </a:lnTo>
                <a:lnTo>
                  <a:pt x="7211568" y="3048"/>
                </a:lnTo>
                <a:lnTo>
                  <a:pt x="7213092" y="3048"/>
                </a:lnTo>
                <a:close/>
              </a:path>
              <a:path w="7214870" h="1071879">
                <a:moveTo>
                  <a:pt x="7213092" y="694944"/>
                </a:moveTo>
                <a:lnTo>
                  <a:pt x="7213092" y="3048"/>
                </a:lnTo>
                <a:lnTo>
                  <a:pt x="7211568" y="3048"/>
                </a:lnTo>
                <a:lnTo>
                  <a:pt x="7211568" y="694944"/>
                </a:lnTo>
                <a:lnTo>
                  <a:pt x="7213092" y="694944"/>
                </a:lnTo>
                <a:close/>
              </a:path>
              <a:path w="7214870" h="1071879">
                <a:moveTo>
                  <a:pt x="7213092" y="696468"/>
                </a:moveTo>
                <a:lnTo>
                  <a:pt x="7213092" y="694944"/>
                </a:lnTo>
                <a:lnTo>
                  <a:pt x="7211568" y="696468"/>
                </a:lnTo>
                <a:lnTo>
                  <a:pt x="7213092" y="696468"/>
                </a:lnTo>
                <a:close/>
              </a:path>
            </a:pathLst>
          </a:custGeom>
          <a:solidFill>
            <a:srgbClr val="595959"/>
          </a:solidFill>
        </p:spPr>
        <p:txBody>
          <a:bodyPr wrap="square" lIns="0" tIns="0" rIns="0" bIns="0" rtlCol="0"/>
          <a:lstStyle/>
          <a:p>
            <a:endParaRPr/>
          </a:p>
        </p:txBody>
      </p:sp>
      <p:sp>
        <p:nvSpPr>
          <p:cNvPr id="25" name="object 25"/>
          <p:cNvSpPr/>
          <p:nvPr/>
        </p:nvSpPr>
        <p:spPr>
          <a:xfrm>
            <a:off x="778764" y="5076444"/>
            <a:ext cx="7355205" cy="624840"/>
          </a:xfrm>
          <a:custGeom>
            <a:avLst/>
            <a:gdLst/>
            <a:ahLst/>
            <a:cxnLst/>
            <a:rect l="l" t="t" r="r" b="b"/>
            <a:pathLst>
              <a:path w="7355205" h="624839">
                <a:moveTo>
                  <a:pt x="7354824" y="3048"/>
                </a:moveTo>
                <a:lnTo>
                  <a:pt x="7354824" y="1524"/>
                </a:lnTo>
                <a:lnTo>
                  <a:pt x="7353300" y="0"/>
                </a:lnTo>
                <a:lnTo>
                  <a:pt x="1524" y="0"/>
                </a:lnTo>
                <a:lnTo>
                  <a:pt x="0" y="1524"/>
                </a:lnTo>
                <a:lnTo>
                  <a:pt x="0" y="623316"/>
                </a:lnTo>
                <a:lnTo>
                  <a:pt x="1524" y="624840"/>
                </a:lnTo>
                <a:lnTo>
                  <a:pt x="4571" y="624840"/>
                </a:lnTo>
                <a:lnTo>
                  <a:pt x="4571" y="3048"/>
                </a:lnTo>
                <a:lnTo>
                  <a:pt x="7354824" y="3048"/>
                </a:lnTo>
                <a:close/>
              </a:path>
              <a:path w="7355205" h="624839">
                <a:moveTo>
                  <a:pt x="7354824" y="623316"/>
                </a:moveTo>
                <a:lnTo>
                  <a:pt x="7354824" y="620268"/>
                </a:lnTo>
                <a:lnTo>
                  <a:pt x="4571" y="620268"/>
                </a:lnTo>
                <a:lnTo>
                  <a:pt x="4571" y="624840"/>
                </a:lnTo>
                <a:lnTo>
                  <a:pt x="7353300" y="624840"/>
                </a:lnTo>
                <a:lnTo>
                  <a:pt x="7354824" y="623316"/>
                </a:lnTo>
                <a:close/>
              </a:path>
              <a:path w="7355205" h="624839">
                <a:moveTo>
                  <a:pt x="7354824" y="620268"/>
                </a:moveTo>
                <a:lnTo>
                  <a:pt x="7354824" y="3048"/>
                </a:lnTo>
                <a:lnTo>
                  <a:pt x="7351775" y="3048"/>
                </a:lnTo>
                <a:lnTo>
                  <a:pt x="7351775" y="7620"/>
                </a:lnTo>
                <a:lnTo>
                  <a:pt x="7351776" y="620268"/>
                </a:lnTo>
                <a:lnTo>
                  <a:pt x="7354824" y="620268"/>
                </a:lnTo>
                <a:close/>
              </a:path>
              <a:path w="7355205" h="624839">
                <a:moveTo>
                  <a:pt x="7351776" y="620268"/>
                </a:moveTo>
                <a:lnTo>
                  <a:pt x="7351776" y="7620"/>
                </a:lnTo>
                <a:lnTo>
                  <a:pt x="7351775" y="620268"/>
                </a:lnTo>
                <a:close/>
              </a:path>
            </a:pathLst>
          </a:custGeom>
          <a:solidFill>
            <a:srgbClr val="595959"/>
          </a:solidFill>
        </p:spPr>
        <p:txBody>
          <a:bodyPr wrap="square" lIns="0" tIns="0" rIns="0" bIns="0" rtlCol="0"/>
          <a:lstStyle/>
          <a:p>
            <a:endParaRPr/>
          </a:p>
        </p:txBody>
      </p:sp>
      <p:sp>
        <p:nvSpPr>
          <p:cNvPr id="26" name="object 26"/>
          <p:cNvSpPr/>
          <p:nvPr/>
        </p:nvSpPr>
        <p:spPr>
          <a:xfrm>
            <a:off x="795148" y="3907026"/>
            <a:ext cx="7347584" cy="617220"/>
          </a:xfrm>
          <a:custGeom>
            <a:avLst/>
            <a:gdLst/>
            <a:ahLst/>
            <a:cxnLst/>
            <a:rect l="l" t="t" r="r" b="b"/>
            <a:pathLst>
              <a:path w="7347584" h="617220">
                <a:moveTo>
                  <a:pt x="0" y="0"/>
                </a:moveTo>
                <a:lnTo>
                  <a:pt x="0" y="617220"/>
                </a:lnTo>
                <a:lnTo>
                  <a:pt x="7347204" y="617220"/>
                </a:lnTo>
                <a:lnTo>
                  <a:pt x="7347204" y="0"/>
                </a:lnTo>
                <a:lnTo>
                  <a:pt x="0" y="0"/>
                </a:lnTo>
                <a:close/>
              </a:path>
            </a:pathLst>
          </a:custGeom>
          <a:solidFill>
            <a:srgbClr val="D9D9D9"/>
          </a:solidFill>
        </p:spPr>
        <p:txBody>
          <a:bodyPr wrap="square" lIns="0" tIns="0" rIns="0" bIns="0" rtlCol="0"/>
          <a:lstStyle/>
          <a:p>
            <a:endParaRPr/>
          </a:p>
        </p:txBody>
      </p:sp>
      <p:sp>
        <p:nvSpPr>
          <p:cNvPr id="27" name="object 27"/>
          <p:cNvSpPr/>
          <p:nvPr/>
        </p:nvSpPr>
        <p:spPr>
          <a:xfrm>
            <a:off x="778764" y="5076444"/>
            <a:ext cx="7355205" cy="624840"/>
          </a:xfrm>
          <a:custGeom>
            <a:avLst/>
            <a:gdLst/>
            <a:ahLst/>
            <a:cxnLst/>
            <a:rect l="l" t="t" r="r" b="b"/>
            <a:pathLst>
              <a:path w="7355205" h="624839">
                <a:moveTo>
                  <a:pt x="7354824" y="623316"/>
                </a:moveTo>
                <a:lnTo>
                  <a:pt x="7354824" y="1524"/>
                </a:lnTo>
                <a:lnTo>
                  <a:pt x="7353300" y="0"/>
                </a:lnTo>
                <a:lnTo>
                  <a:pt x="1524" y="0"/>
                </a:lnTo>
                <a:lnTo>
                  <a:pt x="0" y="1524"/>
                </a:lnTo>
                <a:lnTo>
                  <a:pt x="0" y="623316"/>
                </a:lnTo>
                <a:lnTo>
                  <a:pt x="1524" y="624840"/>
                </a:lnTo>
                <a:lnTo>
                  <a:pt x="4572" y="624840"/>
                </a:lnTo>
                <a:lnTo>
                  <a:pt x="4572" y="7620"/>
                </a:lnTo>
                <a:lnTo>
                  <a:pt x="7620" y="3048"/>
                </a:lnTo>
                <a:lnTo>
                  <a:pt x="7620" y="7620"/>
                </a:lnTo>
                <a:lnTo>
                  <a:pt x="7347204" y="7620"/>
                </a:lnTo>
                <a:lnTo>
                  <a:pt x="7347204" y="3048"/>
                </a:lnTo>
                <a:lnTo>
                  <a:pt x="7351776" y="7620"/>
                </a:lnTo>
                <a:lnTo>
                  <a:pt x="7351776" y="624840"/>
                </a:lnTo>
                <a:lnTo>
                  <a:pt x="7353300" y="624840"/>
                </a:lnTo>
                <a:lnTo>
                  <a:pt x="7354824" y="623316"/>
                </a:lnTo>
                <a:close/>
              </a:path>
              <a:path w="7355205" h="624839">
                <a:moveTo>
                  <a:pt x="7620" y="7620"/>
                </a:moveTo>
                <a:lnTo>
                  <a:pt x="7620" y="3048"/>
                </a:lnTo>
                <a:lnTo>
                  <a:pt x="4572" y="7620"/>
                </a:lnTo>
                <a:lnTo>
                  <a:pt x="7620" y="7620"/>
                </a:lnTo>
                <a:close/>
              </a:path>
              <a:path w="7355205" h="624839">
                <a:moveTo>
                  <a:pt x="7620" y="617220"/>
                </a:moveTo>
                <a:lnTo>
                  <a:pt x="7620" y="7620"/>
                </a:lnTo>
                <a:lnTo>
                  <a:pt x="4572" y="7620"/>
                </a:lnTo>
                <a:lnTo>
                  <a:pt x="4572" y="617220"/>
                </a:lnTo>
                <a:lnTo>
                  <a:pt x="7620" y="617220"/>
                </a:lnTo>
                <a:close/>
              </a:path>
              <a:path w="7355205" h="624839">
                <a:moveTo>
                  <a:pt x="7351776" y="617220"/>
                </a:moveTo>
                <a:lnTo>
                  <a:pt x="4572" y="617220"/>
                </a:lnTo>
                <a:lnTo>
                  <a:pt x="7620" y="620268"/>
                </a:lnTo>
                <a:lnTo>
                  <a:pt x="7620" y="624840"/>
                </a:lnTo>
                <a:lnTo>
                  <a:pt x="7347204" y="624840"/>
                </a:lnTo>
                <a:lnTo>
                  <a:pt x="7347204" y="620268"/>
                </a:lnTo>
                <a:lnTo>
                  <a:pt x="7351776" y="617220"/>
                </a:lnTo>
                <a:close/>
              </a:path>
              <a:path w="7355205" h="624839">
                <a:moveTo>
                  <a:pt x="7620" y="624840"/>
                </a:moveTo>
                <a:lnTo>
                  <a:pt x="7620" y="620268"/>
                </a:lnTo>
                <a:lnTo>
                  <a:pt x="4572" y="617220"/>
                </a:lnTo>
                <a:lnTo>
                  <a:pt x="4572" y="624840"/>
                </a:lnTo>
                <a:lnTo>
                  <a:pt x="7620" y="624840"/>
                </a:lnTo>
                <a:close/>
              </a:path>
              <a:path w="7355205" h="624839">
                <a:moveTo>
                  <a:pt x="7351776" y="7620"/>
                </a:moveTo>
                <a:lnTo>
                  <a:pt x="7347204" y="3048"/>
                </a:lnTo>
                <a:lnTo>
                  <a:pt x="7347204" y="7620"/>
                </a:lnTo>
                <a:lnTo>
                  <a:pt x="7351776" y="7620"/>
                </a:lnTo>
                <a:close/>
              </a:path>
              <a:path w="7355205" h="624839">
                <a:moveTo>
                  <a:pt x="7351776" y="617220"/>
                </a:moveTo>
                <a:lnTo>
                  <a:pt x="7351776" y="7620"/>
                </a:lnTo>
                <a:lnTo>
                  <a:pt x="7347204" y="7620"/>
                </a:lnTo>
                <a:lnTo>
                  <a:pt x="7347204" y="617220"/>
                </a:lnTo>
                <a:lnTo>
                  <a:pt x="7351776" y="617220"/>
                </a:lnTo>
                <a:close/>
              </a:path>
              <a:path w="7355205" h="624839">
                <a:moveTo>
                  <a:pt x="7351776" y="624840"/>
                </a:moveTo>
                <a:lnTo>
                  <a:pt x="7351776" y="617220"/>
                </a:lnTo>
                <a:lnTo>
                  <a:pt x="7347204" y="620268"/>
                </a:lnTo>
                <a:lnTo>
                  <a:pt x="7347204" y="624840"/>
                </a:lnTo>
                <a:lnTo>
                  <a:pt x="7351776" y="624840"/>
                </a:lnTo>
                <a:close/>
              </a:path>
            </a:pathLst>
          </a:custGeom>
          <a:solidFill>
            <a:srgbClr val="595959"/>
          </a:solidFill>
        </p:spPr>
        <p:txBody>
          <a:bodyPr wrap="square" lIns="0" tIns="0" rIns="0" bIns="0" rtlCol="0"/>
          <a:lstStyle/>
          <a:p>
            <a:endParaRPr/>
          </a:p>
        </p:txBody>
      </p:sp>
      <p:sp>
        <p:nvSpPr>
          <p:cNvPr id="28" name="object 28"/>
          <p:cNvSpPr txBox="1"/>
          <p:nvPr/>
        </p:nvSpPr>
        <p:spPr>
          <a:xfrm>
            <a:off x="357378" y="3907026"/>
            <a:ext cx="8151622" cy="2023374"/>
          </a:xfrm>
          <a:prstGeom prst="rect">
            <a:avLst/>
          </a:prstGeom>
        </p:spPr>
        <p:txBody>
          <a:bodyPr vert="horz" wrap="square" lIns="0" tIns="10160" rIns="0" bIns="0" rtlCol="0">
            <a:spAutoFit/>
          </a:bodyPr>
          <a:lstStyle/>
          <a:p>
            <a:pPr marL="1064895" marR="1059815" algn="ctr">
              <a:lnSpc>
                <a:spcPct val="102899"/>
              </a:lnSpc>
            </a:pPr>
            <a:r>
              <a:rPr b="1" spc="20" dirty="0" err="1">
                <a:solidFill>
                  <a:srgbClr val="595959"/>
                </a:solidFill>
                <a:cs typeface="Arial"/>
              </a:rPr>
              <a:t>Regolamento</a:t>
            </a:r>
            <a:r>
              <a:rPr b="1" spc="20" dirty="0">
                <a:solidFill>
                  <a:srgbClr val="595959"/>
                </a:solidFill>
                <a:cs typeface="Arial"/>
              </a:rPr>
              <a:t> </a:t>
            </a:r>
            <a:r>
              <a:rPr b="1" spc="20" dirty="0" err="1">
                <a:solidFill>
                  <a:srgbClr val="595959"/>
                </a:solidFill>
                <a:cs typeface="Arial"/>
              </a:rPr>
              <a:t>Europeo</a:t>
            </a:r>
            <a:r>
              <a:rPr b="1" spc="20" dirty="0">
                <a:solidFill>
                  <a:srgbClr val="595959"/>
                </a:solidFill>
                <a:cs typeface="Arial"/>
              </a:rPr>
              <a:t> 679</a:t>
            </a:r>
            <a:r>
              <a:rPr lang="it-IT" b="1" spc="20" dirty="0">
                <a:solidFill>
                  <a:srgbClr val="595959"/>
                </a:solidFill>
                <a:cs typeface="Arial"/>
              </a:rPr>
              <a:t>/2016</a:t>
            </a:r>
            <a:r>
              <a:rPr b="1" spc="20" dirty="0">
                <a:solidFill>
                  <a:srgbClr val="595959"/>
                </a:solidFill>
                <a:cs typeface="Arial"/>
              </a:rPr>
              <a:t> </a:t>
            </a:r>
            <a:r>
              <a:rPr lang="it-IT" b="1" spc="20" dirty="0" smtClean="0">
                <a:solidFill>
                  <a:srgbClr val="595959"/>
                </a:solidFill>
                <a:cs typeface="Arial"/>
              </a:rPr>
              <a:t>"GDPR» </a:t>
            </a:r>
            <a:r>
              <a:rPr b="1" spc="20" dirty="0" smtClean="0">
                <a:solidFill>
                  <a:srgbClr val="595959"/>
                </a:solidFill>
                <a:cs typeface="Arial"/>
              </a:rPr>
              <a:t>- </a:t>
            </a:r>
            <a:r>
              <a:rPr b="1" spc="20" dirty="0">
                <a:solidFill>
                  <a:srgbClr val="595959"/>
                </a:solidFill>
                <a:cs typeface="Arial"/>
              </a:rPr>
              <a:t>G.U. 4/5/2016</a:t>
            </a:r>
            <a:r>
              <a:rPr lang="it-IT" b="1" spc="20" dirty="0">
                <a:solidFill>
                  <a:srgbClr val="595959"/>
                </a:solidFill>
                <a:cs typeface="Arial"/>
              </a:rPr>
              <a:t> </a:t>
            </a:r>
            <a:endParaRPr lang="it-IT" b="1" spc="20" dirty="0" smtClean="0">
              <a:solidFill>
                <a:srgbClr val="595959"/>
              </a:solidFill>
              <a:cs typeface="Arial"/>
            </a:endParaRPr>
          </a:p>
          <a:p>
            <a:pPr marL="1064895" marR="1059815" algn="ctr">
              <a:lnSpc>
                <a:spcPct val="102899"/>
              </a:lnSpc>
            </a:pPr>
            <a:endParaRPr lang="it-IT" sz="100" spc="20" dirty="0">
              <a:solidFill>
                <a:srgbClr val="595959"/>
              </a:solidFill>
              <a:cs typeface="Arial"/>
            </a:endParaRPr>
          </a:p>
          <a:p>
            <a:pPr marL="1064895" marR="1059815" algn="ctr">
              <a:lnSpc>
                <a:spcPct val="102899"/>
              </a:lnSpc>
            </a:pPr>
            <a:r>
              <a:rPr lang="it-IT" i="1" spc="20" dirty="0">
                <a:solidFill>
                  <a:srgbClr val="595959"/>
                </a:solidFill>
                <a:cs typeface="Arial"/>
              </a:rPr>
              <a:t>Vengono dati 2 anni di tempo per l'applicazione </a:t>
            </a:r>
            <a:r>
              <a:rPr lang="it-IT" i="1" spc="20" dirty="0" smtClean="0">
                <a:solidFill>
                  <a:srgbClr val="595959"/>
                </a:solidFill>
                <a:cs typeface="Arial"/>
              </a:rPr>
              <a:t>effettiva</a:t>
            </a:r>
          </a:p>
          <a:p>
            <a:pPr marL="1064895" marR="1059815" algn="ctr">
              <a:lnSpc>
                <a:spcPct val="102899"/>
              </a:lnSpc>
            </a:pPr>
            <a:endParaRPr lang="it-IT" i="1" spc="20" dirty="0">
              <a:solidFill>
                <a:srgbClr val="595959"/>
              </a:solidFill>
              <a:cs typeface="Arial"/>
            </a:endParaRPr>
          </a:p>
          <a:p>
            <a:pPr marL="1064895" marR="1059815" algn="ctr">
              <a:lnSpc>
                <a:spcPct val="102899"/>
              </a:lnSpc>
            </a:pPr>
            <a:endParaRPr lang="it-IT" sz="1900" i="1" spc="20" dirty="0" smtClean="0">
              <a:solidFill>
                <a:srgbClr val="595959"/>
              </a:solidFill>
              <a:cs typeface="Arial"/>
            </a:endParaRPr>
          </a:p>
          <a:p>
            <a:pPr marL="1064895" marR="1059815" algn="ctr">
              <a:lnSpc>
                <a:spcPct val="102899"/>
              </a:lnSpc>
            </a:pPr>
            <a:r>
              <a:rPr lang="it-IT" i="1" spc="20" dirty="0">
                <a:solidFill>
                  <a:srgbClr val="595959"/>
                </a:solidFill>
                <a:cs typeface="Arial"/>
              </a:rPr>
              <a:t>Il Regolamento sostituisce (non integralmente) il </a:t>
            </a:r>
            <a:r>
              <a:rPr lang="it-IT" i="1" spc="20" dirty="0" err="1" smtClean="0">
                <a:solidFill>
                  <a:srgbClr val="595959"/>
                </a:solidFill>
                <a:cs typeface="Arial"/>
              </a:rPr>
              <a:t>D.Lgs</a:t>
            </a:r>
            <a:r>
              <a:rPr lang="it-IT" i="1" spc="20" dirty="0" err="1">
                <a:solidFill>
                  <a:srgbClr val="595959"/>
                </a:solidFill>
                <a:cs typeface="Arial"/>
              </a:rPr>
              <a:t>.</a:t>
            </a:r>
            <a:r>
              <a:rPr lang="it-IT" i="1" spc="20" dirty="0">
                <a:solidFill>
                  <a:srgbClr val="595959"/>
                </a:solidFill>
                <a:cs typeface="Arial"/>
              </a:rPr>
              <a:t> n. </a:t>
            </a:r>
            <a:r>
              <a:rPr lang="it-IT" i="1" spc="20" dirty="0" smtClean="0">
                <a:solidFill>
                  <a:srgbClr val="595959"/>
                </a:solidFill>
                <a:cs typeface="Arial"/>
              </a:rPr>
              <a:t>196/2003</a:t>
            </a:r>
            <a:r>
              <a:rPr lang="it-IT" i="1" spc="20" dirty="0">
                <a:solidFill>
                  <a:srgbClr val="595959"/>
                </a:solidFill>
                <a:cs typeface="Arial"/>
              </a:rPr>
              <a:t> </a:t>
            </a:r>
            <a:r>
              <a:rPr lang="it-IT" i="1" spc="20" dirty="0" smtClean="0">
                <a:solidFill>
                  <a:srgbClr val="595959"/>
                </a:solidFill>
                <a:cs typeface="Arial"/>
              </a:rPr>
              <a:t>(c.d</a:t>
            </a:r>
            <a:r>
              <a:rPr lang="it-IT" i="1" spc="20" dirty="0">
                <a:solidFill>
                  <a:srgbClr val="595959"/>
                </a:solidFill>
                <a:cs typeface="Arial"/>
              </a:rPr>
              <a:t>. Codice Privacy)</a:t>
            </a:r>
          </a:p>
          <a:p>
            <a:pPr marL="1064895" marR="1059815" algn="ctr">
              <a:lnSpc>
                <a:spcPct val="102899"/>
              </a:lnSpc>
            </a:pPr>
            <a:endParaRPr sz="1700" i="1" spc="20" dirty="0">
              <a:solidFill>
                <a:srgbClr val="595959"/>
              </a:solidFill>
              <a:latin typeface="Century Schoolbook" panose="02040604050505020304" pitchFamily="18" charset="0"/>
              <a:cs typeface="Arial"/>
            </a:endParaRPr>
          </a:p>
        </p:txBody>
      </p:sp>
      <p:sp>
        <p:nvSpPr>
          <p:cNvPr id="29" name="object 29"/>
          <p:cNvSpPr txBox="1"/>
          <p:nvPr/>
        </p:nvSpPr>
        <p:spPr>
          <a:xfrm>
            <a:off x="8172192" y="5791457"/>
            <a:ext cx="146050" cy="205740"/>
          </a:xfrm>
          <a:prstGeom prst="rect">
            <a:avLst/>
          </a:prstGeom>
        </p:spPr>
        <p:txBody>
          <a:bodyPr vert="horz" wrap="square" lIns="0" tIns="13970" rIns="0" bIns="0" rtlCol="0">
            <a:spAutoFit/>
          </a:bodyPr>
          <a:lstStyle/>
          <a:p>
            <a:pPr marL="25400">
              <a:lnSpc>
                <a:spcPct val="100000"/>
              </a:lnSpc>
              <a:spcBef>
                <a:spcPts val="110"/>
              </a:spcBef>
            </a:pPr>
            <a:fld id="{81D60167-4931-47E6-BA6A-407CBD079E47}" type="slidenum">
              <a:rPr sz="1100" spc="190" dirty="0">
                <a:solidFill>
                  <a:srgbClr val="888888"/>
                </a:solidFill>
                <a:latin typeface="Calibri"/>
                <a:cs typeface="Calibri"/>
              </a:rPr>
              <a:t>5</a:t>
            </a:fld>
            <a:endParaRPr sz="1100">
              <a:latin typeface="Calibri"/>
              <a:cs typeface="Calibri"/>
            </a:endParaRPr>
          </a:p>
        </p:txBody>
      </p:sp>
      <p:sp>
        <p:nvSpPr>
          <p:cNvPr id="30" name="Rettangolo 29"/>
          <p:cNvSpPr/>
          <p:nvPr/>
        </p:nvSpPr>
        <p:spPr>
          <a:xfrm>
            <a:off x="729995" y="1917700"/>
            <a:ext cx="2597405" cy="273321"/>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it-IT" sz="1600" dirty="0" smtClean="0">
                <a:effectLst>
                  <a:outerShdw blurRad="38100" dist="38100" dir="2700000" algn="tl">
                    <a:srgbClr val="000000">
                      <a:alpha val="43137"/>
                    </a:srgbClr>
                  </a:outerShdw>
                </a:effectLst>
              </a:rPr>
              <a:t>Carta di Nizza (2000)</a:t>
            </a:r>
            <a:endParaRPr lang="it-IT" sz="1600" dirty="0">
              <a:effectLst>
                <a:outerShdw blurRad="38100" dist="38100" dir="2700000" algn="tl">
                  <a:srgbClr val="000000">
                    <a:alpha val="43137"/>
                  </a:srgbClr>
                </a:outerShdw>
              </a:effectLst>
            </a:endParaRPr>
          </a:p>
        </p:txBody>
      </p:sp>
      <p:sp>
        <p:nvSpPr>
          <p:cNvPr id="33" name="Rettangolo 32"/>
          <p:cNvSpPr/>
          <p:nvPr/>
        </p:nvSpPr>
        <p:spPr>
          <a:xfrm>
            <a:off x="5149595" y="3441700"/>
            <a:ext cx="2597405" cy="273321"/>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it-IT" sz="1600" dirty="0" smtClean="0">
                <a:effectLst>
                  <a:outerShdw blurRad="38100" dist="38100" dir="2700000" algn="tl">
                    <a:srgbClr val="000000">
                      <a:alpha val="43137"/>
                    </a:srgbClr>
                  </a:outerShdw>
                </a:effectLst>
              </a:rPr>
              <a:t>Trattato di Lisbona (2009)</a:t>
            </a:r>
            <a:endParaRPr lang="it-IT" sz="1600" dirty="0">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107996"/>
          </a:xfrm>
        </p:spPr>
        <p:txBody>
          <a:bodyPr/>
          <a:lstStyle/>
          <a:p>
            <a:pPr algn="ctr"/>
            <a:r>
              <a:rPr lang="it-IT" b="0" dirty="0">
                <a:solidFill>
                  <a:srgbClr val="002060"/>
                </a:solidFill>
                <a:latin typeface="+mj-lt"/>
              </a:rPr>
              <a:t>ADEMPIMENTI PER LA SICUREZZA</a:t>
            </a:r>
            <a:r>
              <a:rPr lang="it-IT" sz="2000" b="0" dirty="0" smtClean="0">
                <a:solidFill>
                  <a:srgbClr val="002060"/>
                </a:solidFill>
                <a:latin typeface="+mj-lt"/>
              </a:rPr>
              <a:t>:</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98225" y="1155700"/>
            <a:ext cx="7834121" cy="4785926"/>
          </a:xfrm>
        </p:spPr>
        <p:txBody>
          <a:bodyPr/>
          <a:lstStyle/>
          <a:p>
            <a:endParaRPr lang="it-IT" sz="1000" dirty="0">
              <a:latin typeface="+mn-lt"/>
            </a:endParaRPr>
          </a:p>
          <a:p>
            <a:pPr algn="l"/>
            <a:r>
              <a:rPr lang="it-IT" sz="1800" dirty="0">
                <a:latin typeface="+mn-lt"/>
              </a:rPr>
              <a:t>Tenendo conto dello stato dell'arte e dei costi di attuazione, nonché della natura, dell'oggetto, del contesto e </a:t>
            </a:r>
            <a:r>
              <a:rPr lang="it-IT" sz="1800" dirty="0" smtClean="0">
                <a:latin typeface="+mn-lt"/>
              </a:rPr>
              <a:t>delle finalità </a:t>
            </a:r>
            <a:r>
              <a:rPr lang="it-IT" sz="1800" dirty="0">
                <a:latin typeface="+mn-lt"/>
              </a:rPr>
              <a:t>del trattamento, come anche del rischio di varia probabilità e gravità per i diritti e le libertà delle </a:t>
            </a:r>
            <a:r>
              <a:rPr lang="it-IT" sz="1800" dirty="0" smtClean="0">
                <a:latin typeface="+mn-lt"/>
              </a:rPr>
              <a:t>persone fisiche</a:t>
            </a:r>
            <a:r>
              <a:rPr lang="it-IT" sz="1800" dirty="0">
                <a:latin typeface="+mn-lt"/>
              </a:rPr>
              <a:t>, il </a:t>
            </a:r>
            <a:r>
              <a:rPr lang="it-IT" sz="1800" dirty="0" smtClean="0">
                <a:latin typeface="+mn-lt"/>
              </a:rPr>
              <a:t>Titolare del </a:t>
            </a:r>
            <a:r>
              <a:rPr lang="it-IT" sz="1800" dirty="0">
                <a:latin typeface="+mn-lt"/>
              </a:rPr>
              <a:t>trattamento </a:t>
            </a:r>
            <a:r>
              <a:rPr lang="it-IT" sz="1800" dirty="0" smtClean="0">
                <a:latin typeface="+mn-lt"/>
              </a:rPr>
              <a:t>mette in </a:t>
            </a:r>
            <a:r>
              <a:rPr lang="it-IT" sz="1800" dirty="0">
                <a:latin typeface="+mn-lt"/>
              </a:rPr>
              <a:t>atto misure tecniche e </a:t>
            </a:r>
            <a:r>
              <a:rPr lang="it-IT" sz="1800" dirty="0" smtClean="0">
                <a:latin typeface="+mn-lt"/>
              </a:rPr>
              <a:t>organizzative adeguate </a:t>
            </a:r>
            <a:r>
              <a:rPr lang="it-IT" sz="1800" dirty="0">
                <a:latin typeface="+mn-lt"/>
              </a:rPr>
              <a:t>per garantire un livello di sicurezza adeguato al rischio, che comprendono, tra le altre, se del caso</a:t>
            </a:r>
            <a:r>
              <a:rPr lang="it-IT" sz="1800" dirty="0" smtClean="0">
                <a:latin typeface="+mn-lt"/>
              </a:rPr>
              <a:t>:</a:t>
            </a:r>
          </a:p>
          <a:p>
            <a:pPr algn="l"/>
            <a:endParaRPr lang="it-IT" sz="400" dirty="0">
              <a:latin typeface="+mn-lt"/>
            </a:endParaRPr>
          </a:p>
          <a:p>
            <a:pPr algn="l">
              <a:lnSpc>
                <a:spcPct val="150000"/>
              </a:lnSpc>
            </a:pPr>
            <a:r>
              <a:rPr lang="it-IT" sz="1800" dirty="0">
                <a:latin typeface="+mn-lt"/>
              </a:rPr>
              <a:t>a) la </a:t>
            </a:r>
            <a:r>
              <a:rPr lang="it-IT" sz="1800" dirty="0" err="1">
                <a:latin typeface="+mn-lt"/>
              </a:rPr>
              <a:t>pseudonimizzazione</a:t>
            </a:r>
            <a:r>
              <a:rPr lang="it-IT" sz="1800" dirty="0">
                <a:latin typeface="+mn-lt"/>
              </a:rPr>
              <a:t> e la cifratura dei dati personali;</a:t>
            </a:r>
          </a:p>
          <a:p>
            <a:pPr algn="l">
              <a:lnSpc>
                <a:spcPct val="150000"/>
              </a:lnSpc>
            </a:pPr>
            <a:r>
              <a:rPr lang="it-IT" sz="1800" dirty="0">
                <a:latin typeface="+mn-lt"/>
              </a:rPr>
              <a:t>b) la capacità di assicurare su base permanente la riservatezza, l'integrità, la disponibilità e la resilienza </a:t>
            </a:r>
            <a:r>
              <a:rPr lang="it-IT" sz="1800" dirty="0" smtClean="0">
                <a:latin typeface="+mn-lt"/>
              </a:rPr>
              <a:t>dei sistemi </a:t>
            </a:r>
            <a:r>
              <a:rPr lang="it-IT" sz="1800" dirty="0">
                <a:latin typeface="+mn-lt"/>
              </a:rPr>
              <a:t>e dei servizi di trattamento;</a:t>
            </a:r>
          </a:p>
          <a:p>
            <a:pPr algn="l">
              <a:lnSpc>
                <a:spcPct val="150000"/>
              </a:lnSpc>
            </a:pPr>
            <a:r>
              <a:rPr lang="it-IT" sz="1800" dirty="0">
                <a:latin typeface="+mn-lt"/>
              </a:rPr>
              <a:t>c) la capacità di ripristinare tempestivamente la disponibilità e l'accesso dei dati personali in caso di incidente </a:t>
            </a:r>
            <a:r>
              <a:rPr lang="it-IT" sz="1800" dirty="0" smtClean="0">
                <a:latin typeface="+mn-lt"/>
              </a:rPr>
              <a:t>fisico o </a:t>
            </a:r>
            <a:r>
              <a:rPr lang="it-IT" sz="1800" dirty="0">
                <a:latin typeface="+mn-lt"/>
              </a:rPr>
              <a:t>tecnico;</a:t>
            </a:r>
          </a:p>
          <a:p>
            <a:pPr algn="l">
              <a:lnSpc>
                <a:spcPct val="150000"/>
              </a:lnSpc>
            </a:pPr>
            <a:r>
              <a:rPr lang="it-IT" sz="1800" dirty="0">
                <a:latin typeface="+mn-lt"/>
              </a:rPr>
              <a:t>d) una procedura per testare, verificare e valutare regolarmente l'efficacia delle misure tecniche e organizzative </a:t>
            </a:r>
            <a:r>
              <a:rPr lang="it-IT" sz="1800" dirty="0" smtClean="0">
                <a:latin typeface="+mn-lt"/>
              </a:rPr>
              <a:t>al fine </a:t>
            </a:r>
            <a:r>
              <a:rPr lang="it-IT" sz="1800" dirty="0">
                <a:latin typeface="+mn-lt"/>
              </a:rPr>
              <a:t>di garantire la sicurezza del trattamento.</a:t>
            </a:r>
            <a:endParaRPr lang="it-IT" sz="1400" dirty="0">
              <a:latin typeface="+mn-lt"/>
            </a:endParaRPr>
          </a:p>
          <a:p>
            <a:pPr algn="l"/>
            <a:endParaRPr lang="it-IT" sz="1800" dirty="0">
              <a:latin typeface="+mn-lt"/>
            </a:endParaRPr>
          </a:p>
        </p:txBody>
      </p:sp>
    </p:spTree>
    <p:extLst>
      <p:ext uri="{BB962C8B-B14F-4D97-AF65-F5344CB8AC3E}">
        <p14:creationId xmlns:p14="http://schemas.microsoft.com/office/powerpoint/2010/main" val="3383116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546100"/>
            <a:ext cx="7834121" cy="800219"/>
          </a:xfrm>
        </p:spPr>
        <p:txBody>
          <a:bodyPr/>
          <a:lstStyle/>
          <a:p>
            <a:pPr algn="ctr"/>
            <a:r>
              <a:rPr lang="it-IT" sz="2800" b="1" dirty="0">
                <a:solidFill>
                  <a:srgbClr val="002060"/>
                </a:solidFill>
                <a:latin typeface="+mj-lt"/>
              </a:rPr>
              <a:t>REGISTRO DEI </a:t>
            </a:r>
            <a:r>
              <a:rPr lang="it-IT" sz="2800" b="1" dirty="0" smtClean="0">
                <a:solidFill>
                  <a:srgbClr val="002060"/>
                </a:solidFill>
                <a:latin typeface="+mj-lt"/>
              </a:rPr>
              <a:t>TRATTAMENTI</a:t>
            </a:r>
          </a:p>
          <a:p>
            <a:pPr algn="ctr"/>
            <a:r>
              <a:rPr lang="it-IT" sz="2400" i="1" dirty="0" smtClean="0">
                <a:solidFill>
                  <a:srgbClr val="002060"/>
                </a:solidFill>
                <a:latin typeface="+mj-lt"/>
              </a:rPr>
              <a:t>Art. 30 del GDPR</a:t>
            </a:r>
            <a:endParaRPr lang="it-IT" sz="2400" i="1" dirty="0">
              <a:solidFill>
                <a:srgbClr val="002060"/>
              </a:solidFill>
              <a:latin typeface="+mj-lt"/>
            </a:endParaRPr>
          </a:p>
        </p:txBody>
      </p:sp>
      <p:sp>
        <p:nvSpPr>
          <p:cNvPr id="3" name="Rettangolo arrotondato 2"/>
          <p:cNvSpPr/>
          <p:nvPr/>
        </p:nvSpPr>
        <p:spPr>
          <a:xfrm>
            <a:off x="736600" y="1384300"/>
            <a:ext cx="6655559" cy="4191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it-IT" sz="1600" dirty="0"/>
              <a:t>Ogni </a:t>
            </a:r>
            <a:r>
              <a:rPr lang="it-IT" sz="1600" dirty="0" smtClean="0"/>
              <a:t>Titolare del </a:t>
            </a:r>
            <a:r>
              <a:rPr lang="it-IT" sz="1600" dirty="0"/>
              <a:t>trattamento tiene un </a:t>
            </a:r>
            <a:r>
              <a:rPr lang="it-IT" sz="1600" dirty="0" smtClean="0"/>
              <a:t>Registro in </a:t>
            </a:r>
            <a:r>
              <a:rPr lang="it-IT" sz="1600" dirty="0"/>
              <a:t>cui sono </a:t>
            </a:r>
            <a:r>
              <a:rPr lang="it-IT" sz="1600" dirty="0" smtClean="0"/>
              <a:t>riportate le seguenti informazioni</a:t>
            </a:r>
            <a:r>
              <a:rPr lang="it-IT" sz="1600" dirty="0"/>
              <a:t>:</a:t>
            </a:r>
          </a:p>
          <a:p>
            <a:r>
              <a:rPr lang="it-IT" sz="1600" dirty="0"/>
              <a:t>a) il nome e i dati di contatto del </a:t>
            </a:r>
            <a:r>
              <a:rPr lang="it-IT" sz="1600" dirty="0" smtClean="0"/>
              <a:t>Titolare del </a:t>
            </a:r>
            <a:r>
              <a:rPr lang="it-IT" sz="1600" dirty="0"/>
              <a:t>trattamento e, ove applicabile, del </a:t>
            </a:r>
            <a:r>
              <a:rPr lang="it-IT" sz="1600" dirty="0" smtClean="0"/>
              <a:t>Contitolare del trattamento</a:t>
            </a:r>
            <a:r>
              <a:rPr lang="it-IT" sz="1600" dirty="0"/>
              <a:t>, del </a:t>
            </a:r>
            <a:r>
              <a:rPr lang="it-IT" sz="1600" dirty="0" smtClean="0"/>
              <a:t>Rappresentante del Titolare e </a:t>
            </a:r>
            <a:r>
              <a:rPr lang="it-IT" sz="1600" dirty="0"/>
              <a:t>del </a:t>
            </a:r>
            <a:r>
              <a:rPr lang="it-IT" sz="1600" dirty="0" smtClean="0"/>
              <a:t>DPO;</a:t>
            </a:r>
            <a:endParaRPr lang="it-IT" sz="1600" dirty="0"/>
          </a:p>
          <a:p>
            <a:r>
              <a:rPr lang="it-IT" sz="1600" dirty="0"/>
              <a:t>b) le finalità del trattamento;</a:t>
            </a:r>
          </a:p>
          <a:p>
            <a:r>
              <a:rPr lang="it-IT" sz="1600" dirty="0"/>
              <a:t>c) una descrizione delle categorie di interessati e delle categorie di dati personali;</a:t>
            </a:r>
          </a:p>
          <a:p>
            <a:r>
              <a:rPr lang="it-IT" sz="1600" dirty="0"/>
              <a:t>d) le categorie di destinatari a cui i dati personali sono stati o saranno comunicati, compresi </a:t>
            </a:r>
            <a:r>
              <a:rPr lang="it-IT" sz="1600" dirty="0" smtClean="0"/>
              <a:t>i destinatari </a:t>
            </a:r>
            <a:r>
              <a:rPr lang="it-IT" sz="1600" dirty="0"/>
              <a:t>di paesi terzi od organizzazioni internazionali;</a:t>
            </a:r>
          </a:p>
          <a:p>
            <a:r>
              <a:rPr lang="it-IT" sz="1600" dirty="0"/>
              <a:t>e) ove applicabile, i trasferimenti di dati personali verso un paese terzo o </a:t>
            </a:r>
            <a:r>
              <a:rPr lang="it-IT" sz="1600" dirty="0" smtClean="0"/>
              <a:t>un'organizzazione internazionale</a:t>
            </a:r>
            <a:r>
              <a:rPr lang="it-IT" sz="1600" dirty="0"/>
              <a:t>;</a:t>
            </a:r>
          </a:p>
          <a:p>
            <a:r>
              <a:rPr lang="it-IT" sz="1600" dirty="0"/>
              <a:t>f) ove possibile, i termini ultimi previsti per la cancellazione delle diverse categorie di dati;</a:t>
            </a:r>
          </a:p>
          <a:p>
            <a:r>
              <a:rPr lang="it-IT" sz="1600" dirty="0"/>
              <a:t>g) ove possibile, una descrizione generale delle misure di sicurezza tecniche e organizzative</a:t>
            </a:r>
          </a:p>
        </p:txBody>
      </p:sp>
    </p:spTree>
    <p:extLst>
      <p:ext uri="{BB962C8B-B14F-4D97-AF65-F5344CB8AC3E}">
        <p14:creationId xmlns:p14="http://schemas.microsoft.com/office/powerpoint/2010/main" val="635886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31800" y="698500"/>
            <a:ext cx="7834121" cy="3847207"/>
          </a:xfrm>
        </p:spPr>
        <p:txBody>
          <a:bodyPr/>
          <a:lstStyle/>
          <a:p>
            <a:pPr algn="ctr"/>
            <a:r>
              <a:rPr lang="it-IT" sz="2800" b="1" dirty="0" smtClean="0">
                <a:solidFill>
                  <a:srgbClr val="002060"/>
                </a:solidFill>
                <a:latin typeface="+mj-lt"/>
              </a:rPr>
              <a:t>VIOLAZIONE DEI DATI PERSONALI </a:t>
            </a:r>
          </a:p>
          <a:p>
            <a:pPr algn="ctr"/>
            <a:r>
              <a:rPr lang="it-IT" sz="2800" b="1" dirty="0" smtClean="0">
                <a:solidFill>
                  <a:srgbClr val="002060"/>
                </a:solidFill>
                <a:latin typeface="+mj-lt"/>
              </a:rPr>
              <a:t>«DATA BREACH»</a:t>
            </a:r>
          </a:p>
          <a:p>
            <a:pPr algn="ctr"/>
            <a:r>
              <a:rPr lang="it-IT" sz="2000" i="1" dirty="0" smtClean="0">
                <a:solidFill>
                  <a:srgbClr val="002060"/>
                </a:solidFill>
                <a:latin typeface="+mj-lt"/>
              </a:rPr>
              <a:t>Art. 33 par.1 del GDPR</a:t>
            </a:r>
          </a:p>
          <a:p>
            <a:pPr algn="ctr"/>
            <a:endParaRPr lang="it-IT" sz="1800" i="1" dirty="0">
              <a:solidFill>
                <a:srgbClr val="002060"/>
              </a:solidFill>
              <a:latin typeface="+mj-lt"/>
            </a:endParaRPr>
          </a:p>
          <a:p>
            <a:pPr algn="ctr"/>
            <a:r>
              <a:rPr lang="it-IT" sz="2000" i="1" dirty="0" smtClean="0">
                <a:solidFill>
                  <a:schemeClr val="tx1">
                    <a:lumMod val="85000"/>
                    <a:lumOff val="15000"/>
                  </a:schemeClr>
                </a:solidFill>
                <a:latin typeface="+mj-lt"/>
              </a:rPr>
              <a:t>È la </a:t>
            </a:r>
            <a:r>
              <a:rPr lang="it-IT" sz="2000" i="1" dirty="0">
                <a:solidFill>
                  <a:schemeClr val="tx1">
                    <a:lumMod val="85000"/>
                    <a:lumOff val="15000"/>
                  </a:schemeClr>
                </a:solidFill>
                <a:latin typeface="+mj-lt"/>
              </a:rPr>
              <a:t>violazione </a:t>
            </a:r>
            <a:r>
              <a:rPr lang="it-IT" sz="2000" i="1" dirty="0" smtClean="0">
                <a:solidFill>
                  <a:schemeClr val="tx1">
                    <a:lumMod val="85000"/>
                    <a:lumOff val="15000"/>
                  </a:schemeClr>
                </a:solidFill>
                <a:latin typeface="+mj-lt"/>
              </a:rPr>
              <a:t>della sicurezza </a:t>
            </a:r>
            <a:r>
              <a:rPr lang="it-IT" sz="2000" i="1" dirty="0">
                <a:solidFill>
                  <a:schemeClr val="tx1">
                    <a:lumMod val="85000"/>
                    <a:lumOff val="15000"/>
                  </a:schemeClr>
                </a:solidFill>
                <a:latin typeface="+mj-lt"/>
              </a:rPr>
              <a:t>che comporta accidentalmente o in modo illecito la</a:t>
            </a:r>
          </a:p>
          <a:p>
            <a:pPr algn="ctr"/>
            <a:r>
              <a:rPr lang="it-IT" sz="2000" i="1" dirty="0">
                <a:solidFill>
                  <a:schemeClr val="tx1">
                    <a:lumMod val="85000"/>
                    <a:lumOff val="15000"/>
                  </a:schemeClr>
                </a:solidFill>
                <a:latin typeface="+mj-lt"/>
              </a:rPr>
              <a:t>distruzione, la perdita, la modifica, la divulgazione non autorizzata o</a:t>
            </a:r>
          </a:p>
          <a:p>
            <a:pPr algn="ctr"/>
            <a:r>
              <a:rPr lang="it-IT" sz="2000" i="1" dirty="0">
                <a:solidFill>
                  <a:schemeClr val="tx1">
                    <a:lumMod val="85000"/>
                    <a:lumOff val="15000"/>
                  </a:schemeClr>
                </a:solidFill>
                <a:latin typeface="+mj-lt"/>
              </a:rPr>
              <a:t>l'accesso ai dati personali trasmessi, conservati o comunque trattati</a:t>
            </a:r>
            <a:endParaRPr lang="it-IT" sz="2000" i="1" dirty="0" smtClean="0">
              <a:solidFill>
                <a:schemeClr val="tx1">
                  <a:lumMod val="85000"/>
                  <a:lumOff val="15000"/>
                </a:schemeClr>
              </a:solidFill>
              <a:latin typeface="+mj-lt"/>
            </a:endParaRPr>
          </a:p>
          <a:p>
            <a:pPr algn="ctr"/>
            <a:endParaRPr lang="it-IT" sz="2400" i="1" dirty="0">
              <a:solidFill>
                <a:srgbClr val="002060"/>
              </a:solidFill>
              <a:latin typeface="+mj-lt"/>
            </a:endParaRPr>
          </a:p>
          <a:p>
            <a:pPr algn="ctr"/>
            <a:endParaRPr lang="it-IT" sz="2400" i="1" dirty="0" smtClean="0">
              <a:solidFill>
                <a:srgbClr val="002060"/>
              </a:solidFill>
              <a:latin typeface="+mj-lt"/>
            </a:endParaRPr>
          </a:p>
          <a:p>
            <a:pPr algn="ctr"/>
            <a:endParaRPr lang="it-IT" sz="2400" i="1" dirty="0">
              <a:solidFill>
                <a:srgbClr val="002060"/>
              </a:solidFill>
              <a:latin typeface="+mj-lt"/>
            </a:endParaRPr>
          </a:p>
          <a:p>
            <a:pPr algn="ctr"/>
            <a:endParaRPr lang="it-IT" sz="2400" i="1" dirty="0">
              <a:solidFill>
                <a:srgbClr val="002060"/>
              </a:solidFill>
              <a:latin typeface="+mj-lt"/>
            </a:endParaRPr>
          </a:p>
        </p:txBody>
      </p:sp>
      <p:sp>
        <p:nvSpPr>
          <p:cNvPr id="3" name="Rettangolo arrotondato 2"/>
          <p:cNvSpPr/>
          <p:nvPr/>
        </p:nvSpPr>
        <p:spPr>
          <a:xfrm>
            <a:off x="1193800" y="3289300"/>
            <a:ext cx="6172200" cy="21897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1600" b="1" dirty="0">
                <a:solidFill>
                  <a:schemeClr val="tx1"/>
                </a:solidFill>
                <a:effectLst>
                  <a:outerShdw blurRad="38100" dist="38100" dir="2700000" algn="tl">
                    <a:srgbClr val="000000">
                      <a:alpha val="43137"/>
                    </a:srgbClr>
                  </a:outerShdw>
                </a:effectLst>
              </a:rPr>
              <a:t>In caso di violazione dei dati personali, il titolare del trattamento notifica la </a:t>
            </a:r>
            <a:r>
              <a:rPr lang="it-IT" sz="1600" b="1" dirty="0" smtClean="0">
                <a:solidFill>
                  <a:schemeClr val="tx1"/>
                </a:solidFill>
                <a:effectLst>
                  <a:outerShdw blurRad="38100" dist="38100" dir="2700000" algn="tl">
                    <a:srgbClr val="000000">
                      <a:alpha val="43137"/>
                    </a:srgbClr>
                  </a:outerShdw>
                </a:effectLst>
              </a:rPr>
              <a:t>violazione all'autorità </a:t>
            </a:r>
            <a:r>
              <a:rPr lang="it-IT" sz="1600" b="1" dirty="0">
                <a:solidFill>
                  <a:schemeClr val="tx1"/>
                </a:solidFill>
                <a:effectLst>
                  <a:outerShdw blurRad="38100" dist="38100" dir="2700000" algn="tl">
                    <a:srgbClr val="000000">
                      <a:alpha val="43137"/>
                    </a:srgbClr>
                  </a:outerShdw>
                </a:effectLst>
              </a:rPr>
              <a:t>di controllo competente a norma dell'articolo 55 senza ingiustificato ritardo e, </a:t>
            </a:r>
            <a:r>
              <a:rPr lang="it-IT" sz="1600" b="1" dirty="0" smtClean="0">
                <a:solidFill>
                  <a:schemeClr val="tx1"/>
                </a:solidFill>
                <a:effectLst>
                  <a:outerShdw blurRad="38100" dist="38100" dir="2700000" algn="tl">
                    <a:srgbClr val="000000">
                      <a:alpha val="43137"/>
                    </a:srgbClr>
                  </a:outerShdw>
                </a:effectLst>
              </a:rPr>
              <a:t>ove possibile</a:t>
            </a:r>
            <a:r>
              <a:rPr lang="it-IT" sz="1600" b="1" dirty="0">
                <a:solidFill>
                  <a:schemeClr val="tx1"/>
                </a:solidFill>
                <a:effectLst>
                  <a:outerShdw blurRad="38100" dist="38100" dir="2700000" algn="tl">
                    <a:srgbClr val="000000">
                      <a:alpha val="43137"/>
                    </a:srgbClr>
                  </a:outerShdw>
                </a:effectLst>
              </a:rPr>
              <a:t>, entro 72 ore dal momento in cui ne è venuto a conoscenza, a meno che sia </a:t>
            </a:r>
            <a:r>
              <a:rPr lang="it-IT" sz="1600" b="1" dirty="0" smtClean="0">
                <a:solidFill>
                  <a:schemeClr val="tx1"/>
                </a:solidFill>
                <a:effectLst>
                  <a:outerShdw blurRad="38100" dist="38100" dir="2700000" algn="tl">
                    <a:srgbClr val="000000">
                      <a:alpha val="43137"/>
                    </a:srgbClr>
                  </a:outerShdw>
                </a:effectLst>
              </a:rPr>
              <a:t>improbabile che </a:t>
            </a:r>
            <a:r>
              <a:rPr lang="it-IT" sz="1600" b="1" dirty="0">
                <a:solidFill>
                  <a:schemeClr val="tx1"/>
                </a:solidFill>
                <a:effectLst>
                  <a:outerShdw blurRad="38100" dist="38100" dir="2700000" algn="tl">
                    <a:srgbClr val="000000">
                      <a:alpha val="43137"/>
                    </a:srgbClr>
                  </a:outerShdw>
                </a:effectLst>
              </a:rPr>
              <a:t>la violazione dei dati personali presenti un rischio per i diritti e le libertà delle </a:t>
            </a:r>
            <a:r>
              <a:rPr lang="it-IT" sz="1600" b="1" dirty="0" smtClean="0">
                <a:solidFill>
                  <a:schemeClr val="tx1"/>
                </a:solidFill>
                <a:effectLst>
                  <a:outerShdw blurRad="38100" dist="38100" dir="2700000" algn="tl">
                    <a:srgbClr val="000000">
                      <a:alpha val="43137"/>
                    </a:srgbClr>
                  </a:outerShdw>
                </a:effectLst>
              </a:rPr>
              <a:t>persone fisiche</a:t>
            </a:r>
            <a:r>
              <a:rPr lang="it-IT" sz="1600" b="1" dirty="0">
                <a:solidFill>
                  <a:schemeClr val="tx1"/>
                </a:solidFill>
                <a:effectLst>
                  <a:outerShdw blurRad="38100" dist="38100" dir="2700000" algn="tl">
                    <a:srgbClr val="000000">
                      <a:alpha val="43137"/>
                    </a:srgbClr>
                  </a:outerShdw>
                </a:effectLst>
              </a:rPr>
              <a:t>. Qualora la notifica all'autorità di controllo non sia effettuata entro 72 ore, è </a:t>
            </a:r>
            <a:r>
              <a:rPr lang="it-IT" sz="1600" b="1" dirty="0" smtClean="0">
                <a:solidFill>
                  <a:schemeClr val="tx1"/>
                </a:solidFill>
                <a:effectLst>
                  <a:outerShdw blurRad="38100" dist="38100" dir="2700000" algn="tl">
                    <a:srgbClr val="000000">
                      <a:alpha val="43137"/>
                    </a:srgbClr>
                  </a:outerShdw>
                </a:effectLst>
              </a:rPr>
              <a:t>corredata dei </a:t>
            </a:r>
            <a:r>
              <a:rPr lang="it-IT" sz="1600" b="1" dirty="0">
                <a:solidFill>
                  <a:schemeClr val="tx1"/>
                </a:solidFill>
                <a:effectLst>
                  <a:outerShdw blurRad="38100" dist="38100" dir="2700000" algn="tl">
                    <a:srgbClr val="000000">
                      <a:alpha val="43137"/>
                    </a:srgbClr>
                  </a:outerShdw>
                </a:effectLst>
              </a:rPr>
              <a:t>motivi del ritardo</a:t>
            </a:r>
          </a:p>
        </p:txBody>
      </p:sp>
    </p:spTree>
    <p:extLst>
      <p:ext uri="{BB962C8B-B14F-4D97-AF65-F5344CB8AC3E}">
        <p14:creationId xmlns:p14="http://schemas.microsoft.com/office/powerpoint/2010/main" val="4123792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415772"/>
          </a:xfrm>
        </p:spPr>
        <p:txBody>
          <a:bodyPr/>
          <a:lstStyle/>
          <a:p>
            <a:pPr algn="ctr"/>
            <a:r>
              <a:rPr lang="it-IT" b="0" dirty="0" smtClean="0">
                <a:solidFill>
                  <a:srgbClr val="002060"/>
                </a:solidFill>
                <a:latin typeface="+mj-lt"/>
              </a:rPr>
              <a:t>ADEMPIMENTI</a:t>
            </a:r>
            <a:br>
              <a:rPr lang="it-IT" b="0" dirty="0" smtClean="0">
                <a:solidFill>
                  <a:srgbClr val="002060"/>
                </a:solidFill>
                <a:latin typeface="+mj-lt"/>
              </a:rPr>
            </a:br>
            <a:r>
              <a:rPr lang="it-IT" sz="2000" b="0" dirty="0" smtClean="0">
                <a:solidFill>
                  <a:srgbClr val="002060"/>
                </a:solidFill>
                <a:latin typeface="+mj-lt"/>
              </a:rPr>
              <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98225" y="1155700"/>
            <a:ext cx="7834121" cy="4078039"/>
          </a:xfrm>
        </p:spPr>
        <p:txBody>
          <a:bodyPr/>
          <a:lstStyle/>
          <a:p>
            <a:endParaRPr lang="it-IT" sz="1000" dirty="0">
              <a:latin typeface="+mn-lt"/>
            </a:endParaRPr>
          </a:p>
          <a:p>
            <a:pPr algn="l"/>
            <a:r>
              <a:rPr lang="it-IT" sz="1700" b="1" u="sng" dirty="0">
                <a:latin typeface="+mn-lt"/>
              </a:rPr>
              <a:t>La notifica deve </a:t>
            </a:r>
            <a:r>
              <a:rPr lang="it-IT" sz="1700" b="1" u="sng" dirty="0" smtClean="0">
                <a:latin typeface="+mn-lt"/>
              </a:rPr>
              <a:t>contenere almeno</a:t>
            </a:r>
            <a:r>
              <a:rPr lang="it-IT" sz="1700" b="1" u="sng" dirty="0">
                <a:latin typeface="+mn-lt"/>
              </a:rPr>
              <a:t>:</a:t>
            </a:r>
          </a:p>
          <a:p>
            <a:pPr marL="285750" indent="-285750" algn="l">
              <a:buFont typeface="Arial" panose="020B0604020202020204" pitchFamily="34" charset="0"/>
              <a:buChar char="•"/>
            </a:pPr>
            <a:r>
              <a:rPr lang="it-IT" sz="1700" dirty="0">
                <a:latin typeface="+mn-lt"/>
              </a:rPr>
              <a:t>descrivere la natura della violazione dei dati personali compresi, ove possibile, le categorie e </a:t>
            </a:r>
            <a:r>
              <a:rPr lang="it-IT" sz="1700" dirty="0" smtClean="0">
                <a:latin typeface="+mn-lt"/>
              </a:rPr>
              <a:t>il numero </a:t>
            </a:r>
            <a:r>
              <a:rPr lang="it-IT" sz="1700" dirty="0">
                <a:latin typeface="+mn-lt"/>
              </a:rPr>
              <a:t>approssimativo di interessati in questione nonché le categorie e il </a:t>
            </a:r>
            <a:r>
              <a:rPr lang="it-IT" sz="1700" dirty="0" smtClean="0">
                <a:latin typeface="+mn-lt"/>
              </a:rPr>
              <a:t>numero approssimativo </a:t>
            </a:r>
            <a:r>
              <a:rPr lang="it-IT" sz="1700" dirty="0">
                <a:latin typeface="+mn-lt"/>
              </a:rPr>
              <a:t>di registrazioni dei dati personali in </a:t>
            </a:r>
            <a:r>
              <a:rPr lang="it-IT" sz="1700" dirty="0" smtClean="0">
                <a:latin typeface="+mn-lt"/>
              </a:rPr>
              <a:t>questione;</a:t>
            </a:r>
          </a:p>
          <a:p>
            <a:pPr marL="285750" indent="-285750" algn="l">
              <a:buFont typeface="Arial" panose="020B0604020202020204" pitchFamily="34" charset="0"/>
              <a:buChar char="•"/>
            </a:pPr>
            <a:r>
              <a:rPr lang="it-IT" sz="1700" dirty="0" smtClean="0">
                <a:latin typeface="+mn-lt"/>
              </a:rPr>
              <a:t>comunicare </a:t>
            </a:r>
            <a:r>
              <a:rPr lang="it-IT" sz="1700" dirty="0">
                <a:latin typeface="+mn-lt"/>
              </a:rPr>
              <a:t>il nome e i dati di contatto del </a:t>
            </a:r>
            <a:r>
              <a:rPr lang="it-IT" sz="1700" dirty="0" smtClean="0">
                <a:latin typeface="+mn-lt"/>
              </a:rPr>
              <a:t>Responsabile della Protezione dei Dati o </a:t>
            </a:r>
            <a:r>
              <a:rPr lang="it-IT" sz="1700" dirty="0">
                <a:latin typeface="+mn-lt"/>
              </a:rPr>
              <a:t>di </a:t>
            </a:r>
            <a:r>
              <a:rPr lang="it-IT" sz="1700" dirty="0" smtClean="0">
                <a:latin typeface="+mn-lt"/>
              </a:rPr>
              <a:t>altro punto </a:t>
            </a:r>
            <a:r>
              <a:rPr lang="it-IT" sz="1700" dirty="0">
                <a:latin typeface="+mn-lt"/>
              </a:rPr>
              <a:t>di contatto presso cui ottenere più </a:t>
            </a:r>
            <a:r>
              <a:rPr lang="it-IT" sz="1700" dirty="0" smtClean="0">
                <a:latin typeface="+mn-lt"/>
              </a:rPr>
              <a:t>informazioni;</a:t>
            </a:r>
          </a:p>
          <a:p>
            <a:pPr marL="285750" indent="-285750" algn="l">
              <a:buFont typeface="Arial" panose="020B0604020202020204" pitchFamily="34" charset="0"/>
              <a:buChar char="•"/>
            </a:pPr>
            <a:r>
              <a:rPr lang="it-IT" sz="1700" dirty="0" smtClean="0">
                <a:latin typeface="+mn-lt"/>
              </a:rPr>
              <a:t>descrivere </a:t>
            </a:r>
            <a:r>
              <a:rPr lang="it-IT" sz="1700" dirty="0">
                <a:latin typeface="+mn-lt"/>
              </a:rPr>
              <a:t>le probabili conseguenze della violazione dei dati </a:t>
            </a:r>
            <a:r>
              <a:rPr lang="it-IT" sz="1700" dirty="0" smtClean="0">
                <a:latin typeface="+mn-lt"/>
              </a:rPr>
              <a:t>personali; </a:t>
            </a:r>
          </a:p>
          <a:p>
            <a:pPr marL="285750" indent="-285750" algn="l">
              <a:buFont typeface="Arial" panose="020B0604020202020204" pitchFamily="34" charset="0"/>
              <a:buChar char="•"/>
            </a:pPr>
            <a:r>
              <a:rPr lang="it-IT" sz="1700" dirty="0" smtClean="0">
                <a:latin typeface="+mn-lt"/>
              </a:rPr>
              <a:t>descrivere </a:t>
            </a:r>
            <a:r>
              <a:rPr lang="it-IT" sz="1700" dirty="0">
                <a:latin typeface="+mn-lt"/>
              </a:rPr>
              <a:t>le misure adottate o di cui si propone l'adozione da parte del </a:t>
            </a:r>
            <a:r>
              <a:rPr lang="it-IT" sz="1700" dirty="0" smtClean="0">
                <a:latin typeface="+mn-lt"/>
              </a:rPr>
              <a:t>Titolare del</a:t>
            </a:r>
            <a:endParaRPr lang="it-IT" sz="1700" dirty="0">
              <a:latin typeface="+mn-lt"/>
            </a:endParaRPr>
          </a:p>
          <a:p>
            <a:pPr algn="l"/>
            <a:r>
              <a:rPr lang="it-IT" sz="1700" dirty="0">
                <a:latin typeface="+mn-lt"/>
              </a:rPr>
              <a:t>trattamento per porre rimedio alla violazione dei dati personali e anche, se del caso, per</a:t>
            </a:r>
          </a:p>
          <a:p>
            <a:pPr algn="l"/>
            <a:r>
              <a:rPr lang="it-IT" sz="1700" dirty="0">
                <a:latin typeface="+mn-lt"/>
              </a:rPr>
              <a:t>attenuarne i possibili effetti negativi</a:t>
            </a:r>
            <a:r>
              <a:rPr lang="it-IT" sz="1700" dirty="0" smtClean="0">
                <a:latin typeface="+mn-lt"/>
              </a:rPr>
              <a:t>.</a:t>
            </a:r>
          </a:p>
          <a:p>
            <a:pPr algn="l"/>
            <a:endParaRPr lang="it-IT" sz="1700" dirty="0" smtClean="0">
              <a:latin typeface="+mn-lt"/>
            </a:endParaRPr>
          </a:p>
          <a:p>
            <a:pPr algn="ctr"/>
            <a:r>
              <a:rPr lang="it-IT" sz="1700" b="1" dirty="0">
                <a:effectLst>
                  <a:outerShdw blurRad="38100" dist="38100" dir="2700000" algn="tl">
                    <a:srgbClr val="000000">
                      <a:alpha val="43137"/>
                    </a:srgbClr>
                  </a:outerShdw>
                </a:effectLst>
                <a:latin typeface="+mn-lt"/>
              </a:rPr>
              <a:t>Quando la violazione dei dati personali è suscettibile di presentare un rischio elevato per i diritti e le libertà delle persone fisiche, il </a:t>
            </a:r>
            <a:r>
              <a:rPr lang="it-IT" sz="1700" b="1" dirty="0" smtClean="0">
                <a:effectLst>
                  <a:outerShdw blurRad="38100" dist="38100" dir="2700000" algn="tl">
                    <a:srgbClr val="000000">
                      <a:alpha val="43137"/>
                    </a:srgbClr>
                  </a:outerShdw>
                </a:effectLst>
                <a:latin typeface="+mn-lt"/>
              </a:rPr>
              <a:t>Titolare del </a:t>
            </a:r>
            <a:r>
              <a:rPr lang="it-IT" sz="1700" b="1" dirty="0">
                <a:effectLst>
                  <a:outerShdw blurRad="38100" dist="38100" dir="2700000" algn="tl">
                    <a:srgbClr val="000000">
                      <a:alpha val="43137"/>
                    </a:srgbClr>
                  </a:outerShdw>
                </a:effectLst>
                <a:latin typeface="+mn-lt"/>
              </a:rPr>
              <a:t>trattamento comunica la violazione all’interessato senza ingiustificato ritardo</a:t>
            </a:r>
          </a:p>
          <a:p>
            <a:pPr algn="l"/>
            <a:endParaRPr lang="it-IT" sz="1700" dirty="0">
              <a:latin typeface="+mn-lt"/>
            </a:endParaRPr>
          </a:p>
        </p:txBody>
      </p:sp>
    </p:spTree>
    <p:extLst>
      <p:ext uri="{BB962C8B-B14F-4D97-AF65-F5344CB8AC3E}">
        <p14:creationId xmlns:p14="http://schemas.microsoft.com/office/powerpoint/2010/main" val="1231522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485040" y="460193"/>
            <a:ext cx="7277664" cy="1000307"/>
          </a:xfrm>
        </p:spPr>
        <p:txBody>
          <a:bodyPr wrap="square" lIns="0" tIns="11336" rIns="0" bIns="0" rtlCol="0">
            <a:spAutoFit/>
          </a:bodyPr>
          <a:lstStyle/>
          <a:p>
            <a:pPr marL="11336">
              <a:spcBef>
                <a:spcPts val="89"/>
              </a:spcBef>
              <a:defRPr/>
            </a:pPr>
            <a:r>
              <a:rPr sz="3213" dirty="0">
                <a:solidFill>
                  <a:srgbClr val="2B4A85"/>
                </a:solidFill>
                <a:latin typeface="+mj-lt"/>
              </a:rPr>
              <a:t>I </a:t>
            </a:r>
            <a:r>
              <a:rPr sz="3213" spc="-4" dirty="0">
                <a:solidFill>
                  <a:srgbClr val="2B4A85"/>
                </a:solidFill>
                <a:latin typeface="+mj-lt"/>
              </a:rPr>
              <a:t>codici </a:t>
            </a:r>
            <a:r>
              <a:rPr sz="3213" dirty="0">
                <a:solidFill>
                  <a:srgbClr val="2B4A85"/>
                </a:solidFill>
                <a:latin typeface="+mj-lt"/>
              </a:rPr>
              <a:t>di </a:t>
            </a:r>
            <a:r>
              <a:rPr sz="3213" spc="-4" dirty="0">
                <a:solidFill>
                  <a:srgbClr val="2B4A85"/>
                </a:solidFill>
                <a:latin typeface="+mj-lt"/>
              </a:rPr>
              <a:t>condotta </a:t>
            </a:r>
            <a:r>
              <a:rPr sz="3213" dirty="0">
                <a:solidFill>
                  <a:srgbClr val="2B4A85"/>
                </a:solidFill>
                <a:latin typeface="+mj-lt"/>
              </a:rPr>
              <a:t>e</a:t>
            </a:r>
            <a:r>
              <a:rPr sz="3213" spc="4" dirty="0">
                <a:solidFill>
                  <a:srgbClr val="2B4A85"/>
                </a:solidFill>
                <a:latin typeface="+mj-lt"/>
              </a:rPr>
              <a:t> </a:t>
            </a:r>
            <a:r>
              <a:rPr sz="3213" spc="-9" dirty="0" smtClean="0">
                <a:solidFill>
                  <a:srgbClr val="2B4A85"/>
                </a:solidFill>
                <a:latin typeface="+mj-lt"/>
              </a:rPr>
              <a:t>le</a:t>
            </a:r>
            <a:r>
              <a:rPr lang="it-IT" sz="3213" spc="-9" dirty="0" smtClean="0">
                <a:solidFill>
                  <a:srgbClr val="2B4A85"/>
                </a:solidFill>
                <a:latin typeface="+mj-lt"/>
              </a:rPr>
              <a:t> </a:t>
            </a:r>
            <a:r>
              <a:rPr sz="3213" dirty="0" err="1" smtClean="0">
                <a:solidFill>
                  <a:srgbClr val="2B4A85"/>
                </a:solidFill>
                <a:latin typeface="+mj-lt"/>
              </a:rPr>
              <a:t>certificazioni</a:t>
            </a:r>
            <a:r>
              <a:rPr sz="3213" dirty="0" smtClean="0">
                <a:solidFill>
                  <a:srgbClr val="2B4A85"/>
                </a:solidFill>
                <a:latin typeface="+mj-lt"/>
              </a:rPr>
              <a:t> </a:t>
            </a:r>
            <a:r>
              <a:rPr lang="it-IT" sz="3213" spc="-4" dirty="0" smtClean="0">
                <a:solidFill>
                  <a:srgbClr val="2B4A85"/>
                </a:solidFill>
                <a:latin typeface="+mj-lt"/>
              </a:rPr>
              <a:t>per la </a:t>
            </a:r>
            <a:r>
              <a:rPr sz="3213" spc="-4" dirty="0" err="1" smtClean="0">
                <a:solidFill>
                  <a:srgbClr val="2B4A85"/>
                </a:solidFill>
                <a:latin typeface="+mj-lt"/>
              </a:rPr>
              <a:t>protezione</a:t>
            </a:r>
            <a:r>
              <a:rPr sz="3213" spc="-4" dirty="0" smtClean="0">
                <a:solidFill>
                  <a:srgbClr val="2B4A85"/>
                </a:solidFill>
                <a:latin typeface="+mj-lt"/>
              </a:rPr>
              <a:t> </a:t>
            </a:r>
            <a:r>
              <a:rPr sz="3213" dirty="0">
                <a:solidFill>
                  <a:srgbClr val="2B4A85"/>
                </a:solidFill>
                <a:latin typeface="+mj-lt"/>
              </a:rPr>
              <a:t>dei</a:t>
            </a:r>
            <a:r>
              <a:rPr sz="3213" spc="-36" dirty="0">
                <a:solidFill>
                  <a:srgbClr val="2B4A85"/>
                </a:solidFill>
                <a:latin typeface="+mj-lt"/>
              </a:rPr>
              <a:t> </a:t>
            </a:r>
            <a:r>
              <a:rPr sz="3213" dirty="0">
                <a:solidFill>
                  <a:srgbClr val="2B4A85"/>
                </a:solidFill>
                <a:latin typeface="+mj-lt"/>
              </a:rPr>
              <a:t>dati</a:t>
            </a:r>
            <a:endParaRPr sz="3213" dirty="0">
              <a:latin typeface="+mj-lt"/>
            </a:endParaRPr>
          </a:p>
        </p:txBody>
      </p:sp>
      <p:sp>
        <p:nvSpPr>
          <p:cNvPr id="4" name="object 4"/>
          <p:cNvSpPr txBox="1"/>
          <p:nvPr/>
        </p:nvSpPr>
        <p:spPr>
          <a:xfrm>
            <a:off x="485040" y="1739886"/>
            <a:ext cx="4576880" cy="1397014"/>
          </a:xfrm>
          <a:prstGeom prst="rect">
            <a:avLst/>
          </a:prstGeom>
        </p:spPr>
        <p:txBody>
          <a:bodyPr lIns="0" tIns="11903"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9"/>
              </a:spcBef>
            </a:pPr>
            <a:r>
              <a:rPr lang="it-IT" altLang="it-IT" dirty="0">
                <a:latin typeface="+mn-lt"/>
                <a:cs typeface="Arial" panose="020B0604020202020204" pitchFamily="34" charset="0"/>
              </a:rPr>
              <a:t>L'adesione a un </a:t>
            </a:r>
            <a:r>
              <a:rPr lang="it-IT" altLang="it-IT" dirty="0" smtClean="0">
                <a:latin typeface="+mn-lt"/>
                <a:cs typeface="Arial" panose="020B0604020202020204" pitchFamily="34" charset="0"/>
              </a:rPr>
              <a:t>Codice di </a:t>
            </a:r>
            <a:r>
              <a:rPr lang="it-IT" altLang="it-IT" dirty="0">
                <a:latin typeface="+mn-lt"/>
                <a:cs typeface="Arial" panose="020B0604020202020204" pitchFamily="34" charset="0"/>
              </a:rPr>
              <a:t>condotta approvato </a:t>
            </a:r>
            <a:r>
              <a:rPr lang="it-IT" altLang="it-IT" dirty="0" smtClean="0">
                <a:latin typeface="+mn-lt"/>
                <a:cs typeface="Arial" panose="020B0604020202020204" pitchFamily="34" charset="0"/>
              </a:rPr>
              <a:t>o </a:t>
            </a:r>
            <a:r>
              <a:rPr lang="it-IT" altLang="it-IT" dirty="0">
                <a:latin typeface="+mn-lt"/>
                <a:cs typeface="Arial" panose="020B0604020202020204" pitchFamily="34" charset="0"/>
              </a:rPr>
              <a:t>a un meccanismo di  certificazione approvato </a:t>
            </a:r>
            <a:r>
              <a:rPr lang="it-IT" altLang="it-IT" u="sng" dirty="0" smtClean="0">
                <a:latin typeface="+mn-lt"/>
                <a:cs typeface="Arial" panose="020B0604020202020204" pitchFamily="34" charset="0"/>
              </a:rPr>
              <a:t>può </a:t>
            </a:r>
            <a:r>
              <a:rPr lang="it-IT" altLang="it-IT" u="sng" dirty="0">
                <a:latin typeface="+mn-lt"/>
                <a:cs typeface="Arial" panose="020B0604020202020204" pitchFamily="34" charset="0"/>
              </a:rPr>
              <a:t>essere utilizzata</a:t>
            </a:r>
            <a:r>
              <a:rPr lang="it-IT" altLang="it-IT" dirty="0">
                <a:latin typeface="+mn-lt"/>
                <a:cs typeface="Arial" panose="020B0604020202020204" pitchFamily="34" charset="0"/>
              </a:rPr>
              <a:t> come </a:t>
            </a:r>
            <a:r>
              <a:rPr lang="it-IT" altLang="it-IT" u="sng" dirty="0">
                <a:latin typeface="+mn-lt"/>
                <a:cs typeface="Arial" panose="020B0604020202020204" pitchFamily="34" charset="0"/>
              </a:rPr>
              <a:t>elemento</a:t>
            </a:r>
            <a:r>
              <a:rPr lang="it-IT" altLang="it-IT" dirty="0">
                <a:latin typeface="+mn-lt"/>
                <a:cs typeface="Arial" panose="020B0604020202020204" pitchFamily="34" charset="0"/>
              </a:rPr>
              <a:t> per  dimostrare la conformità dei trattamenti al  Regolamento anche con specifico riferimento  agli aspetti di sicurezza.</a:t>
            </a:r>
          </a:p>
        </p:txBody>
      </p:sp>
      <p:sp>
        <p:nvSpPr>
          <p:cNvPr id="39940" name="object 5"/>
          <p:cNvSpPr>
            <a:spLocks noChangeArrowheads="1"/>
          </p:cNvSpPr>
          <p:nvPr/>
        </p:nvSpPr>
        <p:spPr bwMode="auto">
          <a:xfrm>
            <a:off x="5804424" y="1469420"/>
            <a:ext cx="2298359" cy="217224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it-IT" altLang="it-IT" sz="1607"/>
          </a:p>
        </p:txBody>
      </p:sp>
      <p:sp>
        <p:nvSpPr>
          <p:cNvPr id="39941" name="object 6"/>
          <p:cNvSpPr>
            <a:spLocks noChangeArrowheads="1"/>
          </p:cNvSpPr>
          <p:nvPr/>
        </p:nvSpPr>
        <p:spPr bwMode="auto">
          <a:xfrm>
            <a:off x="341924" y="3902393"/>
            <a:ext cx="2431556" cy="149634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it-IT" altLang="it-IT" sz="1607"/>
          </a:p>
        </p:txBody>
      </p:sp>
      <p:sp>
        <p:nvSpPr>
          <p:cNvPr id="7" name="object 7"/>
          <p:cNvSpPr txBox="1"/>
          <p:nvPr/>
        </p:nvSpPr>
        <p:spPr>
          <a:xfrm>
            <a:off x="3251200" y="4224400"/>
            <a:ext cx="4450768" cy="1110209"/>
          </a:xfrm>
          <a:prstGeom prst="rect">
            <a:avLst/>
          </a:prstGeom>
        </p:spPr>
        <p:txBody>
          <a:bodyPr lIns="0" tIns="11336"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9"/>
              </a:spcBef>
            </a:pPr>
            <a:r>
              <a:rPr lang="it-IT" altLang="it-IT" dirty="0">
                <a:latin typeface="+mn-lt"/>
                <a:cs typeface="Arial" panose="020B0604020202020204" pitchFamily="34" charset="0"/>
              </a:rPr>
              <a:t>Codici di condotta o certificazioni come  strumenti a disposizione dei </a:t>
            </a:r>
            <a:r>
              <a:rPr lang="it-IT" altLang="it-IT" dirty="0" smtClean="0">
                <a:latin typeface="+mn-lt"/>
                <a:cs typeface="Arial" panose="020B0604020202020204" pitchFamily="34" charset="0"/>
              </a:rPr>
              <a:t>Titolari (</a:t>
            </a:r>
            <a:r>
              <a:rPr lang="it-IT" altLang="it-IT" dirty="0">
                <a:latin typeface="+mn-lt"/>
                <a:cs typeface="Arial" panose="020B0604020202020204" pitchFamily="34" charset="0"/>
              </a:rPr>
              <a:t>e dei  </a:t>
            </a:r>
            <a:r>
              <a:rPr lang="it-IT" altLang="it-IT" dirty="0" smtClean="0">
                <a:latin typeface="+mn-lt"/>
                <a:cs typeface="Arial" panose="020B0604020202020204" pitchFamily="34" charset="0"/>
              </a:rPr>
              <a:t>Responsabili) </a:t>
            </a:r>
            <a:r>
              <a:rPr lang="it-IT" altLang="it-IT" dirty="0">
                <a:latin typeface="+mn-lt"/>
                <a:cs typeface="Arial" panose="020B0604020202020204" pitchFamily="34" charset="0"/>
              </a:rPr>
              <a:t>del trattamento per attestare la  conformità ai requisiti del Regolamento.</a:t>
            </a:r>
          </a:p>
        </p:txBody>
      </p:sp>
    </p:spTree>
    <p:extLst>
      <p:ext uri="{BB962C8B-B14F-4D97-AF65-F5344CB8AC3E}">
        <p14:creationId xmlns:p14="http://schemas.microsoft.com/office/powerpoint/2010/main" val="2518231184"/>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31800" y="698500"/>
            <a:ext cx="7834121" cy="2431435"/>
          </a:xfrm>
        </p:spPr>
        <p:txBody>
          <a:bodyPr/>
          <a:lstStyle/>
          <a:p>
            <a:pPr algn="ctr"/>
            <a:r>
              <a:rPr lang="it-IT" sz="2800" b="1" dirty="0">
                <a:solidFill>
                  <a:srgbClr val="002060"/>
                </a:solidFill>
                <a:latin typeface="+mj-lt"/>
              </a:rPr>
              <a:t>IL SISTEMA </a:t>
            </a:r>
            <a:r>
              <a:rPr lang="it-IT" sz="2800" b="1" dirty="0" smtClean="0">
                <a:solidFill>
                  <a:srgbClr val="002060"/>
                </a:solidFill>
                <a:latin typeface="+mj-lt"/>
              </a:rPr>
              <a:t>SANZIONATORIO</a:t>
            </a:r>
          </a:p>
          <a:p>
            <a:pPr algn="ctr"/>
            <a:endParaRPr lang="it-IT" sz="1800" i="1" dirty="0">
              <a:solidFill>
                <a:srgbClr val="002060"/>
              </a:solidFill>
              <a:latin typeface="+mj-lt"/>
            </a:endParaRPr>
          </a:p>
          <a:p>
            <a:pPr algn="ctr"/>
            <a:r>
              <a:rPr lang="it-IT" sz="2000" i="1" dirty="0">
                <a:solidFill>
                  <a:schemeClr val="tx1">
                    <a:lumMod val="85000"/>
                    <a:lumOff val="15000"/>
                  </a:schemeClr>
                </a:solidFill>
                <a:latin typeface="+mj-lt"/>
              </a:rPr>
              <a:t>Il GDPR definisce un impianto sanzionatorio molto più rigido</a:t>
            </a:r>
          </a:p>
          <a:p>
            <a:pPr algn="ctr"/>
            <a:r>
              <a:rPr lang="it-IT" sz="2000" i="1" dirty="0">
                <a:solidFill>
                  <a:schemeClr val="tx1">
                    <a:lumMod val="85000"/>
                    <a:lumOff val="15000"/>
                  </a:schemeClr>
                </a:solidFill>
                <a:latin typeface="+mj-lt"/>
              </a:rPr>
              <a:t>di quello previsto dal Codice Privacy</a:t>
            </a:r>
            <a:endParaRPr lang="it-IT" sz="2400" i="1" dirty="0">
              <a:solidFill>
                <a:srgbClr val="002060"/>
              </a:solidFill>
              <a:latin typeface="+mj-lt"/>
            </a:endParaRPr>
          </a:p>
          <a:p>
            <a:pPr algn="ctr"/>
            <a:endParaRPr lang="it-IT" sz="2400" i="1" dirty="0" smtClean="0">
              <a:solidFill>
                <a:srgbClr val="002060"/>
              </a:solidFill>
              <a:latin typeface="+mj-lt"/>
            </a:endParaRPr>
          </a:p>
          <a:p>
            <a:pPr algn="ctr"/>
            <a:endParaRPr lang="it-IT" sz="2400" i="1" dirty="0">
              <a:solidFill>
                <a:srgbClr val="002060"/>
              </a:solidFill>
              <a:latin typeface="+mj-lt"/>
            </a:endParaRPr>
          </a:p>
          <a:p>
            <a:pPr algn="ctr"/>
            <a:endParaRPr lang="it-IT" sz="2400" i="1" dirty="0">
              <a:solidFill>
                <a:srgbClr val="002060"/>
              </a:solidFill>
              <a:latin typeface="+mj-lt"/>
            </a:endParaRPr>
          </a:p>
        </p:txBody>
      </p:sp>
      <p:sp>
        <p:nvSpPr>
          <p:cNvPr id="3" name="Rettangolo arrotondato 2"/>
          <p:cNvSpPr/>
          <p:nvPr/>
        </p:nvSpPr>
        <p:spPr>
          <a:xfrm>
            <a:off x="1262760" y="2679700"/>
            <a:ext cx="6172200" cy="21897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ctr">
              <a:buFont typeface="Wingdings" panose="05000000000000000000" pitchFamily="2" charset="2"/>
              <a:buChar char="q"/>
            </a:pPr>
            <a:r>
              <a:rPr lang="it-IT" sz="1600" b="1" dirty="0" smtClean="0">
                <a:solidFill>
                  <a:schemeClr val="tx1"/>
                </a:solidFill>
                <a:effectLst>
                  <a:outerShdw blurRad="38100" dist="38100" dir="2700000" algn="tl">
                    <a:srgbClr val="000000">
                      <a:alpha val="43137"/>
                    </a:srgbClr>
                  </a:outerShdw>
                </a:effectLst>
              </a:rPr>
              <a:t>Sono previste </a:t>
            </a:r>
            <a:r>
              <a:rPr lang="it-IT" sz="1600" b="1" dirty="0">
                <a:solidFill>
                  <a:schemeClr val="tx1"/>
                </a:solidFill>
                <a:effectLst>
                  <a:outerShdw blurRad="38100" dist="38100" dir="2700000" algn="tl">
                    <a:srgbClr val="000000">
                      <a:alpha val="43137"/>
                    </a:srgbClr>
                  </a:outerShdw>
                </a:effectLst>
              </a:rPr>
              <a:t>sanzioni amministrative fino a 20 milioni di</a:t>
            </a:r>
          </a:p>
          <a:p>
            <a:pPr algn="ctr"/>
            <a:r>
              <a:rPr lang="it-IT" sz="1600" b="1" dirty="0" smtClean="0">
                <a:solidFill>
                  <a:schemeClr val="tx1"/>
                </a:solidFill>
                <a:effectLst>
                  <a:outerShdw blurRad="38100" dist="38100" dir="2700000" algn="tl">
                    <a:srgbClr val="000000">
                      <a:alpha val="43137"/>
                    </a:srgbClr>
                  </a:outerShdw>
                </a:effectLst>
              </a:rPr>
              <a:t>Euro;</a:t>
            </a:r>
          </a:p>
          <a:p>
            <a:pPr marL="285750" indent="-285750" algn="ctr">
              <a:buFont typeface="Wingdings" panose="05000000000000000000" pitchFamily="2" charset="2"/>
              <a:buChar char="q"/>
            </a:pPr>
            <a:r>
              <a:rPr lang="it-IT" sz="1600" b="1" dirty="0" smtClean="0">
                <a:solidFill>
                  <a:schemeClr val="tx1"/>
                </a:solidFill>
                <a:effectLst>
                  <a:outerShdw blurRad="38100" dist="38100" dir="2700000" algn="tl">
                    <a:srgbClr val="000000">
                      <a:alpha val="43137"/>
                    </a:srgbClr>
                  </a:outerShdw>
                </a:effectLst>
              </a:rPr>
              <a:t>È prevista </a:t>
            </a:r>
            <a:r>
              <a:rPr lang="it-IT" sz="1600" b="1" dirty="0">
                <a:solidFill>
                  <a:schemeClr val="tx1"/>
                </a:solidFill>
                <a:effectLst>
                  <a:outerShdw blurRad="38100" dist="38100" dir="2700000" algn="tl">
                    <a:srgbClr val="000000">
                      <a:alpha val="43137"/>
                    </a:srgbClr>
                  </a:outerShdw>
                </a:effectLst>
              </a:rPr>
              <a:t>la responsabilità civile nei confronti dell’interessato</a:t>
            </a:r>
          </a:p>
          <a:p>
            <a:pPr algn="ctr"/>
            <a:r>
              <a:rPr lang="it-IT" sz="1600" b="1" dirty="0">
                <a:solidFill>
                  <a:schemeClr val="tx1"/>
                </a:solidFill>
                <a:effectLst>
                  <a:outerShdw blurRad="38100" dist="38100" dir="2700000" algn="tl">
                    <a:srgbClr val="000000">
                      <a:alpha val="43137"/>
                    </a:srgbClr>
                  </a:outerShdw>
                </a:effectLst>
              </a:rPr>
              <a:t>che subisca un danno materiale o immateriale causato da una</a:t>
            </a:r>
          </a:p>
          <a:p>
            <a:pPr algn="ctr"/>
            <a:r>
              <a:rPr lang="it-IT" sz="1600" b="1" dirty="0">
                <a:solidFill>
                  <a:schemeClr val="tx1"/>
                </a:solidFill>
                <a:effectLst>
                  <a:outerShdw blurRad="38100" dist="38100" dir="2700000" algn="tl">
                    <a:srgbClr val="000000">
                      <a:alpha val="43137"/>
                    </a:srgbClr>
                  </a:outerShdw>
                </a:effectLst>
              </a:rPr>
              <a:t>violazione del </a:t>
            </a:r>
            <a:r>
              <a:rPr lang="it-IT" sz="1600" b="1" dirty="0" smtClean="0">
                <a:solidFill>
                  <a:schemeClr val="tx1"/>
                </a:solidFill>
                <a:effectLst>
                  <a:outerShdw blurRad="38100" dist="38100" dir="2700000" algn="tl">
                    <a:srgbClr val="000000">
                      <a:alpha val="43137"/>
                    </a:srgbClr>
                  </a:outerShdw>
                </a:effectLst>
              </a:rPr>
              <a:t>GDPR;</a:t>
            </a:r>
          </a:p>
          <a:p>
            <a:pPr marL="285750" indent="-285750" algn="ctr">
              <a:buFont typeface="Wingdings" panose="05000000000000000000" pitchFamily="2" charset="2"/>
              <a:buChar char="q"/>
            </a:pPr>
            <a:r>
              <a:rPr lang="it-IT" sz="1600" b="1" dirty="0" smtClean="0">
                <a:solidFill>
                  <a:schemeClr val="tx1"/>
                </a:solidFill>
                <a:effectLst>
                  <a:outerShdw blurRad="38100" dist="38100" dir="2700000" algn="tl">
                    <a:srgbClr val="000000">
                      <a:alpha val="43137"/>
                    </a:srgbClr>
                  </a:outerShdw>
                </a:effectLst>
              </a:rPr>
              <a:t>Le sanzioni penali </a:t>
            </a:r>
            <a:r>
              <a:rPr lang="it-IT" sz="1600" b="1" dirty="0">
                <a:solidFill>
                  <a:schemeClr val="tx1"/>
                </a:solidFill>
                <a:effectLst>
                  <a:outerShdw blurRad="38100" dist="38100" dir="2700000" algn="tl">
                    <a:srgbClr val="000000">
                      <a:alpha val="43137"/>
                    </a:srgbClr>
                  </a:outerShdw>
                </a:effectLst>
              </a:rPr>
              <a:t>possono essere previste dal </a:t>
            </a:r>
            <a:r>
              <a:rPr lang="it-IT" sz="1600" b="1" dirty="0" smtClean="0">
                <a:solidFill>
                  <a:schemeClr val="tx1"/>
                </a:solidFill>
                <a:effectLst>
                  <a:outerShdw blurRad="38100" dist="38100" dir="2700000" algn="tl">
                    <a:srgbClr val="000000">
                      <a:alpha val="43137"/>
                    </a:srgbClr>
                  </a:outerShdw>
                </a:effectLst>
              </a:rPr>
              <a:t>Legislatore</a:t>
            </a:r>
            <a:endParaRPr lang="it-IT" sz="1600" b="1" dirty="0">
              <a:solidFill>
                <a:schemeClr val="tx1"/>
              </a:solidFill>
              <a:effectLst>
                <a:outerShdw blurRad="38100" dist="38100" dir="2700000" algn="tl">
                  <a:srgbClr val="000000">
                    <a:alpha val="43137"/>
                  </a:srgbClr>
                </a:outerShdw>
              </a:effectLst>
            </a:endParaRPr>
          </a:p>
          <a:p>
            <a:pPr algn="ctr"/>
            <a:r>
              <a:rPr lang="it-IT" sz="1600" b="1" dirty="0">
                <a:solidFill>
                  <a:schemeClr val="tx1"/>
                </a:solidFill>
                <a:effectLst>
                  <a:outerShdw blurRad="38100" dist="38100" dir="2700000" algn="tl">
                    <a:srgbClr val="000000">
                      <a:alpha val="43137"/>
                    </a:srgbClr>
                  </a:outerShdw>
                </a:effectLst>
              </a:rPr>
              <a:t>nazionale.</a:t>
            </a:r>
          </a:p>
        </p:txBody>
      </p:sp>
    </p:spTree>
    <p:extLst>
      <p:ext uri="{BB962C8B-B14F-4D97-AF65-F5344CB8AC3E}">
        <p14:creationId xmlns:p14="http://schemas.microsoft.com/office/powerpoint/2010/main" val="3977899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415772"/>
          </a:xfrm>
        </p:spPr>
        <p:txBody>
          <a:bodyPr/>
          <a:lstStyle/>
          <a:p>
            <a:pPr algn="ctr"/>
            <a:r>
              <a:rPr lang="it-IT" b="0" dirty="0">
                <a:solidFill>
                  <a:srgbClr val="002060"/>
                </a:solidFill>
                <a:latin typeface="+mj-lt"/>
              </a:rPr>
              <a:t>SANZIONI AMMINISTRATIVE</a:t>
            </a:r>
            <a:r>
              <a:rPr lang="it-IT" b="0" dirty="0" smtClean="0">
                <a:solidFill>
                  <a:srgbClr val="002060"/>
                </a:solidFill>
                <a:latin typeface="+mj-lt"/>
              </a:rPr>
              <a:t/>
            </a:r>
            <a:br>
              <a:rPr lang="it-IT" b="0" dirty="0" smtClean="0">
                <a:solidFill>
                  <a:srgbClr val="002060"/>
                </a:solidFill>
                <a:latin typeface="+mj-lt"/>
              </a:rPr>
            </a:br>
            <a:r>
              <a:rPr lang="it-IT" sz="2000" b="0" dirty="0" smtClean="0">
                <a:solidFill>
                  <a:srgbClr val="002060"/>
                </a:solidFill>
                <a:latin typeface="+mj-lt"/>
              </a:rPr>
              <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98225" y="1155700"/>
            <a:ext cx="7834121" cy="4339650"/>
          </a:xfrm>
        </p:spPr>
        <p:txBody>
          <a:bodyPr/>
          <a:lstStyle/>
          <a:p>
            <a:endParaRPr lang="it-IT" sz="1000" dirty="0">
              <a:latin typeface="+mn-lt"/>
            </a:endParaRPr>
          </a:p>
          <a:p>
            <a:pPr algn="l"/>
            <a:r>
              <a:rPr lang="it-IT" sz="1700" b="1" u="sng" dirty="0" smtClean="0">
                <a:latin typeface="+mn-lt"/>
              </a:rPr>
              <a:t>Fino a </a:t>
            </a:r>
            <a:r>
              <a:rPr lang="it-IT" sz="1700" b="1" u="sng" dirty="0">
                <a:latin typeface="+mn-lt"/>
              </a:rPr>
              <a:t>10 milioni di </a:t>
            </a:r>
            <a:r>
              <a:rPr lang="it-IT" sz="1700" b="1" u="sng" dirty="0" smtClean="0">
                <a:latin typeface="+mn-lt"/>
              </a:rPr>
              <a:t>euro (o al 2% del fatturato globale dell’anno precedente), </a:t>
            </a:r>
            <a:r>
              <a:rPr lang="it-IT" sz="1700" b="1" u="sng" dirty="0">
                <a:latin typeface="+mn-lt"/>
              </a:rPr>
              <a:t>in caso di violazione delle disposizioni </a:t>
            </a:r>
            <a:r>
              <a:rPr lang="it-IT" sz="1700" b="1" u="sng" dirty="0" smtClean="0">
                <a:latin typeface="+mn-lt"/>
              </a:rPr>
              <a:t>in materia </a:t>
            </a:r>
            <a:r>
              <a:rPr lang="it-IT" sz="1700" b="1" u="sng" dirty="0">
                <a:latin typeface="+mn-lt"/>
              </a:rPr>
              <a:t>di:</a:t>
            </a:r>
          </a:p>
          <a:p>
            <a:pPr marL="285750" indent="-285750" algn="l">
              <a:buFont typeface="Arial" panose="020B0604020202020204" pitchFamily="34" charset="0"/>
              <a:buChar char="•"/>
            </a:pPr>
            <a:r>
              <a:rPr lang="it-IT" sz="1700" dirty="0" smtClean="0">
                <a:latin typeface="+mn-lt"/>
              </a:rPr>
              <a:t>Obblighi del Titolare del </a:t>
            </a:r>
            <a:r>
              <a:rPr lang="it-IT" sz="1700" dirty="0">
                <a:latin typeface="+mn-lt"/>
              </a:rPr>
              <a:t>trattamento e del </a:t>
            </a:r>
            <a:r>
              <a:rPr lang="it-IT" sz="1700" dirty="0" smtClean="0">
                <a:latin typeface="+mn-lt"/>
              </a:rPr>
              <a:t>Responsabile del trattamento</a:t>
            </a:r>
            <a:r>
              <a:rPr lang="it-IT" sz="1700" dirty="0">
                <a:latin typeface="+mn-lt"/>
              </a:rPr>
              <a:t>;</a:t>
            </a:r>
          </a:p>
          <a:p>
            <a:pPr marL="285750" indent="-285750" algn="l">
              <a:buFont typeface="Arial" panose="020B0604020202020204" pitchFamily="34" charset="0"/>
              <a:buChar char="•"/>
            </a:pPr>
            <a:r>
              <a:rPr lang="it-IT" sz="1700" dirty="0" smtClean="0">
                <a:latin typeface="+mn-lt"/>
              </a:rPr>
              <a:t>Obblighi dell'organismo </a:t>
            </a:r>
            <a:r>
              <a:rPr lang="it-IT" sz="1700" dirty="0">
                <a:latin typeface="+mn-lt"/>
              </a:rPr>
              <a:t>di certificazione;</a:t>
            </a:r>
          </a:p>
          <a:p>
            <a:pPr marL="285750" indent="-285750" algn="l">
              <a:buFont typeface="Arial" panose="020B0604020202020204" pitchFamily="34" charset="0"/>
              <a:buChar char="•"/>
            </a:pPr>
            <a:r>
              <a:rPr lang="it-IT" sz="1700" dirty="0" smtClean="0">
                <a:latin typeface="+mn-lt"/>
              </a:rPr>
              <a:t>Obblighi dell'organismo </a:t>
            </a:r>
            <a:r>
              <a:rPr lang="it-IT" sz="1700" dirty="0">
                <a:latin typeface="+mn-lt"/>
              </a:rPr>
              <a:t>di controllo</a:t>
            </a:r>
            <a:r>
              <a:rPr lang="it-IT" sz="1700" dirty="0" smtClean="0">
                <a:latin typeface="+mn-lt"/>
              </a:rPr>
              <a:t>.</a:t>
            </a:r>
          </a:p>
          <a:p>
            <a:pPr marL="285750" indent="-285750" algn="l">
              <a:buFont typeface="Arial" panose="020B0604020202020204" pitchFamily="34" charset="0"/>
              <a:buChar char="•"/>
            </a:pPr>
            <a:endParaRPr lang="it-IT" sz="1700" dirty="0" smtClean="0">
              <a:latin typeface="+mn-lt"/>
            </a:endParaRPr>
          </a:p>
          <a:p>
            <a:pPr lvl="0" algn="l"/>
            <a:r>
              <a:rPr lang="it-IT" sz="1700" b="1" u="sng" dirty="0">
                <a:latin typeface="Garamond" panose="02020404030301010803"/>
              </a:rPr>
              <a:t>Fino a </a:t>
            </a:r>
            <a:r>
              <a:rPr lang="it-IT" sz="1700" b="1" u="sng" dirty="0" smtClean="0">
                <a:latin typeface="Garamond" panose="02020404030301010803"/>
              </a:rPr>
              <a:t>20 milioni </a:t>
            </a:r>
            <a:r>
              <a:rPr lang="it-IT" sz="1700" b="1" u="sng" dirty="0">
                <a:latin typeface="Garamond" panose="02020404030301010803"/>
              </a:rPr>
              <a:t>di </a:t>
            </a:r>
            <a:r>
              <a:rPr lang="it-IT" sz="1700" b="1" u="sng" dirty="0" smtClean="0">
                <a:latin typeface="Garamond" panose="02020404030301010803"/>
              </a:rPr>
              <a:t>euro</a:t>
            </a:r>
            <a:r>
              <a:rPr lang="it-IT" sz="1700" b="1" u="sng" dirty="0">
                <a:latin typeface="Garamond" panose="02020404030301010803"/>
              </a:rPr>
              <a:t> (o al </a:t>
            </a:r>
            <a:r>
              <a:rPr lang="it-IT" sz="1700" b="1" u="sng" dirty="0" smtClean="0">
                <a:latin typeface="Garamond" panose="02020404030301010803"/>
              </a:rPr>
              <a:t>4% </a:t>
            </a:r>
            <a:r>
              <a:rPr lang="it-IT" sz="1700" b="1" u="sng" dirty="0">
                <a:latin typeface="Garamond" panose="02020404030301010803"/>
              </a:rPr>
              <a:t>del fatturato globale dell’anno precedente),</a:t>
            </a:r>
            <a:r>
              <a:rPr lang="it-IT" sz="1700" b="1" u="sng" dirty="0" smtClean="0">
                <a:latin typeface="Garamond" panose="02020404030301010803"/>
              </a:rPr>
              <a:t> </a:t>
            </a:r>
            <a:r>
              <a:rPr lang="it-IT" sz="1700" b="1" u="sng" dirty="0">
                <a:latin typeface="Garamond" panose="02020404030301010803"/>
              </a:rPr>
              <a:t>in caso di violazione delle disposizioni in materia di:</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latin typeface="Garamond" panose="02020404030301010803"/>
              </a:rPr>
              <a:t>Principi di </a:t>
            </a:r>
            <a:r>
              <a:rPr lang="it-IT" sz="1700" dirty="0">
                <a:latin typeface="Garamond" panose="02020404030301010803"/>
              </a:rPr>
              <a:t>base del trattamento, comprese le condizioni relative al consenso;</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latin typeface="Garamond" panose="02020404030301010803"/>
              </a:rPr>
              <a:t>Diritti degli </a:t>
            </a:r>
            <a:r>
              <a:rPr lang="it-IT" sz="1700" dirty="0">
                <a:latin typeface="Garamond" panose="02020404030301010803"/>
              </a:rPr>
              <a:t>interessati;</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a:latin typeface="Garamond" panose="02020404030301010803"/>
              </a:rPr>
              <a:t>trasferimenti di dati personali a un destinatario in un paese terzo </a:t>
            </a:r>
            <a:r>
              <a:rPr lang="it-IT" sz="1700" dirty="0" smtClean="0">
                <a:latin typeface="Garamond" panose="02020404030301010803"/>
              </a:rPr>
              <a:t>o un'organizzazione </a:t>
            </a:r>
            <a:r>
              <a:rPr lang="it-IT" sz="1700" dirty="0">
                <a:latin typeface="Garamond" panose="02020404030301010803"/>
              </a:rPr>
              <a:t>internazionale;</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a:latin typeface="Garamond" panose="02020404030301010803"/>
              </a:rPr>
              <a:t>inosservanza di un ordine, di una limitazione provvisoria o definitiva </a:t>
            </a:r>
            <a:r>
              <a:rPr lang="it-IT" sz="1700" dirty="0" smtClean="0">
                <a:latin typeface="Garamond" panose="02020404030301010803"/>
              </a:rPr>
              <a:t>di trattamento </a:t>
            </a:r>
            <a:r>
              <a:rPr lang="it-IT" sz="1700" dirty="0">
                <a:latin typeface="Garamond" panose="02020404030301010803"/>
              </a:rPr>
              <a:t>o di un ordine di sospensione dei flussi di dati dell'autorità </a:t>
            </a:r>
            <a:r>
              <a:rPr lang="it-IT" sz="1700" dirty="0" smtClean="0">
                <a:latin typeface="Garamond" panose="02020404030301010803"/>
              </a:rPr>
              <a:t>di controllo</a:t>
            </a:r>
            <a:r>
              <a:rPr lang="it-IT" sz="1700" dirty="0">
                <a:latin typeface="Garamond" panose="02020404030301010803"/>
              </a:rPr>
              <a:t>..</a:t>
            </a:r>
          </a:p>
          <a:p>
            <a:pPr marL="285750" indent="-285750" algn="l">
              <a:buFont typeface="Arial" panose="020B0604020202020204" pitchFamily="34" charset="0"/>
              <a:buChar char="•"/>
            </a:pPr>
            <a:endParaRPr lang="it-IT" sz="1700" dirty="0" smtClean="0">
              <a:latin typeface="+mn-lt"/>
            </a:endParaRPr>
          </a:p>
          <a:p>
            <a:pPr algn="l"/>
            <a:endParaRPr lang="it-IT" sz="1700" dirty="0">
              <a:latin typeface="+mn-lt"/>
            </a:endParaRPr>
          </a:p>
        </p:txBody>
      </p:sp>
    </p:spTree>
    <p:extLst>
      <p:ext uri="{BB962C8B-B14F-4D97-AF65-F5344CB8AC3E}">
        <p14:creationId xmlns:p14="http://schemas.microsoft.com/office/powerpoint/2010/main" val="2753011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415772"/>
          </a:xfrm>
        </p:spPr>
        <p:txBody>
          <a:bodyPr/>
          <a:lstStyle/>
          <a:p>
            <a:pPr algn="ctr"/>
            <a:r>
              <a:rPr lang="it-IT" b="0" dirty="0">
                <a:solidFill>
                  <a:srgbClr val="002060"/>
                </a:solidFill>
                <a:latin typeface="+mj-lt"/>
              </a:rPr>
              <a:t>PROFILI RISARCITORI</a:t>
            </a:r>
            <a:r>
              <a:rPr lang="it-IT" b="0" dirty="0" smtClean="0">
                <a:solidFill>
                  <a:srgbClr val="002060"/>
                </a:solidFill>
                <a:latin typeface="+mj-lt"/>
              </a:rPr>
              <a:t/>
            </a:r>
            <a:br>
              <a:rPr lang="it-IT" b="0" dirty="0" smtClean="0">
                <a:solidFill>
                  <a:srgbClr val="002060"/>
                </a:solidFill>
                <a:latin typeface="+mj-lt"/>
              </a:rPr>
            </a:br>
            <a:r>
              <a:rPr lang="it-IT" sz="2000" b="0" dirty="0" smtClean="0">
                <a:solidFill>
                  <a:srgbClr val="002060"/>
                </a:solidFill>
                <a:latin typeface="+mj-lt"/>
              </a:rPr>
              <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98225" y="1155700"/>
            <a:ext cx="7834121" cy="3847207"/>
          </a:xfrm>
        </p:spPr>
        <p:txBody>
          <a:bodyPr/>
          <a:lstStyle/>
          <a:p>
            <a:endParaRPr lang="it-IT" sz="1000" dirty="0">
              <a:latin typeface="+mn-lt"/>
            </a:endParaRPr>
          </a:p>
          <a:p>
            <a:pPr algn="ctr"/>
            <a:r>
              <a:rPr lang="it-IT" sz="1700" b="1" u="sng" dirty="0">
                <a:latin typeface="+mn-lt"/>
              </a:rPr>
              <a:t>Chiunque subisca un danno materiale o immateriale causato da una</a:t>
            </a:r>
          </a:p>
          <a:p>
            <a:pPr algn="ctr"/>
            <a:r>
              <a:rPr lang="it-IT" sz="1700" b="1" u="sng" dirty="0">
                <a:latin typeface="+mn-lt"/>
              </a:rPr>
              <a:t>violazione del presente regolamento ha il diritto di ottenere il risarcimento</a:t>
            </a:r>
          </a:p>
          <a:p>
            <a:pPr algn="ctr"/>
            <a:r>
              <a:rPr lang="it-IT" sz="1700" b="1" u="sng" dirty="0">
                <a:latin typeface="+mn-lt"/>
              </a:rPr>
              <a:t>del danno dal titolare del trattamento o dal responsabile del </a:t>
            </a:r>
            <a:r>
              <a:rPr lang="it-IT" sz="1700" b="1" u="sng" dirty="0" smtClean="0">
                <a:latin typeface="+mn-lt"/>
              </a:rPr>
              <a:t>trattamento</a:t>
            </a:r>
          </a:p>
          <a:p>
            <a:pPr algn="l"/>
            <a:endParaRPr lang="it-IT" sz="1700" b="1" u="sng" dirty="0">
              <a:latin typeface="+mn-lt"/>
            </a:endParaRPr>
          </a:p>
          <a:p>
            <a:pPr marR="0" lvl="0" algn="l" defTabSz="914400" eaLnBrk="1" fontAlgn="auto" latinLnBrk="0" hangingPunct="1">
              <a:lnSpc>
                <a:spcPct val="100000"/>
              </a:lnSpc>
              <a:spcBef>
                <a:spcPts val="0"/>
              </a:spcBef>
              <a:spcAft>
                <a:spcPts val="0"/>
              </a:spcAft>
              <a:buClrTx/>
              <a:buSzTx/>
              <a:tabLst/>
              <a:defRPr/>
            </a:pPr>
            <a:r>
              <a:rPr lang="it-IT" sz="1700" dirty="0" smtClean="0">
                <a:latin typeface="Garamond" panose="02020404030301010803"/>
              </a:rPr>
              <a:t>Un Titolare del </a:t>
            </a:r>
            <a:r>
              <a:rPr lang="it-IT" sz="1700" dirty="0">
                <a:latin typeface="Garamond" panose="02020404030301010803"/>
              </a:rPr>
              <a:t>trattamento coinvolto nel trattamento risponde per il danno cagionato </a:t>
            </a:r>
            <a:r>
              <a:rPr lang="it-IT" sz="1700" dirty="0" smtClean="0">
                <a:latin typeface="Garamond" panose="02020404030301010803"/>
              </a:rPr>
              <a:t>dal suo </a:t>
            </a:r>
            <a:r>
              <a:rPr lang="it-IT" sz="1700" dirty="0">
                <a:latin typeface="Garamond" panose="02020404030301010803"/>
              </a:rPr>
              <a:t>trattamento che violi il presente regolamento. </a:t>
            </a:r>
            <a:endParaRPr lang="it-IT" sz="1700" dirty="0" smtClean="0">
              <a:latin typeface="Garamond" panose="02020404030301010803"/>
            </a:endParaRPr>
          </a:p>
          <a:p>
            <a:pPr marR="0" lvl="0" algn="l" defTabSz="914400" eaLnBrk="1" fontAlgn="auto" latinLnBrk="0" hangingPunct="1">
              <a:lnSpc>
                <a:spcPct val="100000"/>
              </a:lnSpc>
              <a:spcBef>
                <a:spcPts val="0"/>
              </a:spcBef>
              <a:spcAft>
                <a:spcPts val="0"/>
              </a:spcAft>
              <a:buClrTx/>
              <a:buSzTx/>
              <a:tabLst/>
              <a:defRPr/>
            </a:pPr>
            <a:endParaRPr lang="it-IT" sz="200" dirty="0">
              <a:latin typeface="Garamond" panose="02020404030301010803"/>
            </a:endParaRPr>
          </a:p>
          <a:p>
            <a:pPr marR="0" lvl="0" algn="l" defTabSz="914400" eaLnBrk="1" fontAlgn="auto" latinLnBrk="0" hangingPunct="1">
              <a:lnSpc>
                <a:spcPct val="100000"/>
              </a:lnSpc>
              <a:spcBef>
                <a:spcPts val="0"/>
              </a:spcBef>
              <a:spcAft>
                <a:spcPts val="0"/>
              </a:spcAft>
              <a:buClrTx/>
              <a:buSzTx/>
              <a:tabLst/>
              <a:defRPr/>
            </a:pPr>
            <a:r>
              <a:rPr lang="it-IT" sz="1700" dirty="0" smtClean="0">
                <a:latin typeface="Garamond" panose="02020404030301010803"/>
              </a:rPr>
              <a:t>Un Responsabile del trattamento risponde </a:t>
            </a:r>
            <a:r>
              <a:rPr lang="it-IT" sz="1700" dirty="0">
                <a:latin typeface="Garamond" panose="02020404030301010803"/>
              </a:rPr>
              <a:t>per il danno causato dal trattamento solo se non ha adempiuto gli obblighi </a:t>
            </a:r>
            <a:r>
              <a:rPr lang="it-IT" sz="1700" dirty="0" smtClean="0">
                <a:latin typeface="Garamond" panose="02020404030301010803"/>
              </a:rPr>
              <a:t>del presente </a:t>
            </a:r>
            <a:r>
              <a:rPr lang="it-IT" sz="1700" dirty="0">
                <a:latin typeface="Garamond" panose="02020404030301010803"/>
              </a:rPr>
              <a:t>regolamento specificatamente diretti ai responsabili del trattamento o ha agito </a:t>
            </a:r>
            <a:r>
              <a:rPr lang="it-IT" sz="1700" dirty="0" smtClean="0">
                <a:latin typeface="Garamond" panose="02020404030301010803"/>
              </a:rPr>
              <a:t>in modo </a:t>
            </a:r>
            <a:r>
              <a:rPr lang="it-IT" sz="1700" dirty="0">
                <a:latin typeface="Garamond" panose="02020404030301010803"/>
              </a:rPr>
              <a:t>difforme o contrario rispetto alle legittime istruzioni del </a:t>
            </a:r>
            <a:r>
              <a:rPr lang="it-IT" sz="1700" dirty="0" smtClean="0">
                <a:latin typeface="Garamond" panose="02020404030301010803"/>
              </a:rPr>
              <a:t>Titolare del </a:t>
            </a:r>
            <a:r>
              <a:rPr lang="it-IT" sz="1700" dirty="0">
                <a:latin typeface="Garamond" panose="02020404030301010803"/>
              </a:rPr>
              <a:t>trattamento.</a:t>
            </a:r>
          </a:p>
          <a:p>
            <a:pPr marR="0" lvl="0" algn="l" defTabSz="914400" eaLnBrk="1" fontAlgn="auto" latinLnBrk="0" hangingPunct="1">
              <a:lnSpc>
                <a:spcPct val="100000"/>
              </a:lnSpc>
              <a:spcBef>
                <a:spcPts val="0"/>
              </a:spcBef>
              <a:spcAft>
                <a:spcPts val="0"/>
              </a:spcAft>
              <a:buClrTx/>
              <a:buSzTx/>
              <a:tabLst/>
              <a:defRPr/>
            </a:pPr>
            <a:endParaRPr lang="it-IT" sz="1700" dirty="0" smtClean="0">
              <a:latin typeface="Garamond" panose="02020404030301010803"/>
            </a:endParaRPr>
          </a:p>
          <a:p>
            <a:pPr marR="0" lvl="0" algn="ctr" defTabSz="914400" eaLnBrk="1" fontAlgn="auto" latinLnBrk="0" hangingPunct="1">
              <a:lnSpc>
                <a:spcPct val="100000"/>
              </a:lnSpc>
              <a:spcBef>
                <a:spcPts val="0"/>
              </a:spcBef>
              <a:spcAft>
                <a:spcPts val="0"/>
              </a:spcAft>
              <a:buClrTx/>
              <a:buSzTx/>
              <a:tabLst/>
              <a:defRPr/>
            </a:pPr>
            <a:r>
              <a:rPr lang="it-IT" sz="1700" dirty="0" smtClean="0">
                <a:solidFill>
                  <a:srgbClr val="7030A0"/>
                </a:solidFill>
                <a:latin typeface="Garamond" panose="02020404030301010803"/>
              </a:rPr>
              <a:t>Il Titolare del </a:t>
            </a:r>
            <a:r>
              <a:rPr lang="it-IT" sz="1700" dirty="0">
                <a:solidFill>
                  <a:srgbClr val="7030A0"/>
                </a:solidFill>
                <a:latin typeface="Garamond" panose="02020404030301010803"/>
              </a:rPr>
              <a:t>trattamento o il </a:t>
            </a:r>
            <a:r>
              <a:rPr lang="it-IT" sz="1700" dirty="0" smtClean="0">
                <a:solidFill>
                  <a:srgbClr val="7030A0"/>
                </a:solidFill>
                <a:latin typeface="Garamond" panose="02020404030301010803"/>
              </a:rPr>
              <a:t>Responsabile del </a:t>
            </a:r>
            <a:r>
              <a:rPr lang="it-IT" sz="1700" dirty="0">
                <a:solidFill>
                  <a:srgbClr val="7030A0"/>
                </a:solidFill>
                <a:latin typeface="Garamond" panose="02020404030301010803"/>
              </a:rPr>
              <a:t>trattamento è esonerato </a:t>
            </a:r>
            <a:r>
              <a:rPr lang="it-IT" sz="1700" dirty="0" smtClean="0">
                <a:solidFill>
                  <a:srgbClr val="7030A0"/>
                </a:solidFill>
                <a:latin typeface="Garamond" panose="02020404030301010803"/>
              </a:rPr>
              <a:t>dalla responsabilità </a:t>
            </a:r>
            <a:r>
              <a:rPr lang="it-IT" sz="1700" dirty="0">
                <a:solidFill>
                  <a:srgbClr val="7030A0"/>
                </a:solidFill>
                <a:latin typeface="Garamond" panose="02020404030301010803"/>
              </a:rPr>
              <a:t>se dimostra che l'evento dannoso non gli è in alcun modo imputabile</a:t>
            </a:r>
            <a:endParaRPr lang="it-IT" sz="1700" dirty="0" smtClean="0">
              <a:solidFill>
                <a:srgbClr val="7030A0"/>
              </a:solidFill>
              <a:latin typeface="+mn-lt"/>
            </a:endParaRPr>
          </a:p>
          <a:p>
            <a:pPr algn="l"/>
            <a:endParaRPr lang="it-IT" sz="1700" dirty="0">
              <a:latin typeface="+mn-lt"/>
            </a:endParaRPr>
          </a:p>
        </p:txBody>
      </p:sp>
    </p:spTree>
    <p:extLst>
      <p:ext uri="{BB962C8B-B14F-4D97-AF65-F5344CB8AC3E}">
        <p14:creationId xmlns:p14="http://schemas.microsoft.com/office/powerpoint/2010/main" val="1280931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7099" y="717722"/>
            <a:ext cx="7834121" cy="2708434"/>
          </a:xfrm>
        </p:spPr>
        <p:txBody>
          <a:bodyPr/>
          <a:lstStyle/>
          <a:p>
            <a:pPr algn="ctr"/>
            <a:r>
              <a:rPr lang="it-IT" sz="4400" b="1" dirty="0" smtClean="0">
                <a:solidFill>
                  <a:srgbClr val="002060"/>
                </a:solidFill>
                <a:latin typeface="+mj-lt"/>
              </a:rPr>
              <a:t>ANTICORRUZIONE, TRASPARENZA E PROTEZIONE DEI DATI PERSONALI</a:t>
            </a:r>
            <a:endParaRPr lang="it-IT" sz="4400" b="1" dirty="0">
              <a:solidFill>
                <a:srgbClr val="002060"/>
              </a:solidFill>
              <a:latin typeface="+mj-lt"/>
            </a:endParaRPr>
          </a:p>
        </p:txBody>
      </p:sp>
      <p:sp>
        <p:nvSpPr>
          <p:cNvPr id="3" name="Rettangolo arrotondato 2"/>
          <p:cNvSpPr/>
          <p:nvPr/>
        </p:nvSpPr>
        <p:spPr>
          <a:xfrm>
            <a:off x="1296159" y="3746500"/>
            <a:ext cx="6096000" cy="1524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t-IT" dirty="0" smtClean="0"/>
              <a:t>LEGGE N. 241/1990</a:t>
            </a:r>
          </a:p>
          <a:p>
            <a:pPr algn="ctr"/>
            <a:endParaRPr lang="it-IT" sz="400" dirty="0" smtClean="0"/>
          </a:p>
          <a:p>
            <a:pPr algn="ctr"/>
            <a:r>
              <a:rPr lang="it-IT" dirty="0" smtClean="0"/>
              <a:t>LEGGE N. 190/2012</a:t>
            </a:r>
          </a:p>
          <a:p>
            <a:pPr algn="ctr"/>
            <a:endParaRPr lang="it-IT" sz="400" dirty="0" smtClean="0"/>
          </a:p>
          <a:p>
            <a:pPr algn="ctr"/>
            <a:r>
              <a:rPr lang="it-IT" dirty="0" smtClean="0"/>
              <a:t>DECRETO LEGISLATIVO N. 33/2013</a:t>
            </a:r>
          </a:p>
          <a:p>
            <a:pPr algn="ctr"/>
            <a:endParaRPr lang="it-IT" sz="400" dirty="0" smtClean="0"/>
          </a:p>
          <a:p>
            <a:pPr algn="ctr"/>
            <a:r>
              <a:rPr lang="it-IT" dirty="0" smtClean="0"/>
              <a:t>DECRETO LEGISLATIVO N. 97/2016</a:t>
            </a:r>
            <a:endParaRPr lang="it-IT" dirty="0"/>
          </a:p>
        </p:txBody>
      </p:sp>
    </p:spTree>
    <p:extLst>
      <p:ext uri="{BB962C8B-B14F-4D97-AF65-F5344CB8AC3E}">
        <p14:creationId xmlns:p14="http://schemas.microsoft.com/office/powerpoint/2010/main" val="2656332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1723549"/>
          </a:xfrm>
        </p:spPr>
        <p:txBody>
          <a:bodyPr/>
          <a:lstStyle/>
          <a:p>
            <a:pPr algn="ctr"/>
            <a:r>
              <a:rPr lang="it-IT" b="0" dirty="0" smtClean="0">
                <a:solidFill>
                  <a:srgbClr val="002060"/>
                </a:solidFill>
                <a:latin typeface="+mj-lt"/>
              </a:rPr>
              <a:t>LEGGE 6 NOVEMBRE 2012, N. 190</a:t>
            </a:r>
            <a:br>
              <a:rPr lang="it-IT" b="0" dirty="0" smtClean="0">
                <a:solidFill>
                  <a:srgbClr val="002060"/>
                </a:solidFill>
                <a:latin typeface="+mj-lt"/>
              </a:rPr>
            </a:br>
            <a:r>
              <a:rPr lang="it-IT" sz="2000" b="0" i="1" u="none" dirty="0" smtClean="0">
                <a:solidFill>
                  <a:srgbClr val="002060"/>
                </a:solidFill>
                <a:latin typeface="+mj-lt"/>
              </a:rPr>
              <a:t>“</a:t>
            </a:r>
            <a:r>
              <a:rPr lang="it-IT" sz="2000" b="0" i="1" u="none" dirty="0">
                <a:solidFill>
                  <a:srgbClr val="002060"/>
                </a:solidFill>
                <a:latin typeface="+mj-lt"/>
              </a:rPr>
              <a:t>Disposizioni per la prevenzione e la repressione della corruzione e dell’illegalità nella Pubblica Amministrazione”</a:t>
            </a:r>
            <a:r>
              <a:rPr lang="it-IT" sz="2000" b="0" dirty="0" smtClean="0">
                <a:solidFill>
                  <a:srgbClr val="002060"/>
                </a:solidFill>
                <a:latin typeface="+mj-lt"/>
              </a:rPr>
              <a:t/>
            </a:r>
            <a:br>
              <a:rPr lang="it-IT" sz="2000" b="0" dirty="0" smtClean="0">
                <a:solidFill>
                  <a:srgbClr val="002060"/>
                </a:solidFill>
                <a:latin typeface="+mj-lt"/>
              </a:rPr>
            </a:b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endParaRPr lang="it-IT" dirty="0"/>
          </a:p>
        </p:txBody>
      </p:sp>
      <p:sp>
        <p:nvSpPr>
          <p:cNvPr id="3" name="Segnaposto testo 2"/>
          <p:cNvSpPr>
            <a:spLocks noGrp="1"/>
          </p:cNvSpPr>
          <p:nvPr>
            <p:ph type="body" idx="1"/>
          </p:nvPr>
        </p:nvSpPr>
        <p:spPr>
          <a:xfrm>
            <a:off x="370079" y="1841500"/>
            <a:ext cx="7834121" cy="2877711"/>
          </a:xfrm>
        </p:spPr>
        <p:txBody>
          <a:bodyPr/>
          <a:lstStyle/>
          <a:p>
            <a:endParaRPr lang="it-IT" sz="1000" dirty="0">
              <a:latin typeface="+mn-lt"/>
            </a:endParaRPr>
          </a:p>
          <a:p>
            <a:pPr algn="ctr"/>
            <a:r>
              <a:rPr lang="it-IT" sz="1700" b="1" u="sng" dirty="0" smtClean="0">
                <a:latin typeface="+mn-lt"/>
              </a:rPr>
              <a:t>OBIETTIVO: Il </a:t>
            </a:r>
            <a:r>
              <a:rPr lang="it-IT" sz="1700" b="1" u="sng" dirty="0">
                <a:latin typeface="+mn-lt"/>
              </a:rPr>
              <a:t>contrasto della corruzione e della cattiva amministrazione </a:t>
            </a:r>
            <a:endParaRPr lang="it-IT" sz="1700" b="1" u="sng" dirty="0" smtClean="0">
              <a:latin typeface="+mn-lt"/>
            </a:endParaRPr>
          </a:p>
          <a:p>
            <a:pPr algn="ctr"/>
            <a:endParaRPr lang="it-IT" sz="1700" b="1" u="sng" dirty="0">
              <a:latin typeface="+mn-lt"/>
            </a:endParaRPr>
          </a:p>
          <a:p>
            <a:pPr marR="0" lvl="0" algn="ctr" defTabSz="914400" eaLnBrk="1" fontAlgn="auto" latinLnBrk="0" hangingPunct="1">
              <a:lnSpc>
                <a:spcPct val="100000"/>
              </a:lnSpc>
              <a:spcBef>
                <a:spcPts val="0"/>
              </a:spcBef>
              <a:spcAft>
                <a:spcPts val="0"/>
              </a:spcAft>
              <a:buClrTx/>
              <a:buSzTx/>
              <a:tabLst/>
              <a:defRPr/>
            </a:pPr>
            <a:r>
              <a:rPr lang="it-IT" sz="1700" b="1" dirty="0">
                <a:solidFill>
                  <a:srgbClr val="C00000"/>
                </a:solidFill>
                <a:latin typeface="Garamond" panose="02020404030301010803"/>
              </a:rPr>
              <a:t>«MALADMINISTRATION»</a:t>
            </a:r>
          </a:p>
          <a:p>
            <a:pPr marR="0" lvl="0" algn="l" defTabSz="914400" eaLnBrk="1" fontAlgn="auto" latinLnBrk="0" hangingPunct="1">
              <a:lnSpc>
                <a:spcPct val="100000"/>
              </a:lnSpc>
              <a:spcBef>
                <a:spcPts val="0"/>
              </a:spcBef>
              <a:spcAft>
                <a:spcPts val="0"/>
              </a:spcAft>
              <a:buClrTx/>
              <a:buSzTx/>
              <a:tabLst/>
              <a:defRPr/>
            </a:pPr>
            <a:endParaRPr lang="it-IT" sz="700" dirty="0" smtClean="0">
              <a:latin typeface="Garamond" panose="02020404030301010803"/>
            </a:endParaRPr>
          </a:p>
          <a:p>
            <a:pPr marR="0" lvl="0" algn="l" defTabSz="914400" eaLnBrk="1" fontAlgn="auto" latinLnBrk="0" hangingPunct="1">
              <a:lnSpc>
                <a:spcPct val="100000"/>
              </a:lnSpc>
              <a:spcBef>
                <a:spcPts val="0"/>
              </a:spcBef>
              <a:spcAft>
                <a:spcPts val="0"/>
              </a:spcAft>
              <a:buClrTx/>
              <a:buSzTx/>
              <a:tabLst/>
              <a:defRPr/>
            </a:pPr>
            <a:r>
              <a:rPr lang="it-IT" sz="1700" dirty="0" smtClean="0">
                <a:latin typeface="Garamond" panose="02020404030301010803"/>
              </a:rPr>
              <a:t>[…]</a:t>
            </a:r>
          </a:p>
          <a:p>
            <a:pPr marR="0" lvl="0" algn="l" defTabSz="914400" eaLnBrk="1" fontAlgn="auto" latinLnBrk="0" hangingPunct="1">
              <a:lnSpc>
                <a:spcPct val="100000"/>
              </a:lnSpc>
              <a:spcBef>
                <a:spcPts val="0"/>
              </a:spcBef>
              <a:spcAft>
                <a:spcPts val="0"/>
              </a:spcAft>
              <a:buClrTx/>
              <a:buSzTx/>
              <a:tabLst/>
              <a:defRPr/>
            </a:pPr>
            <a:r>
              <a:rPr lang="it-IT" sz="1700" dirty="0" smtClean="0">
                <a:latin typeface="Garamond" panose="02020404030301010803"/>
              </a:rPr>
              <a:t>Atti </a:t>
            </a:r>
            <a:r>
              <a:rPr lang="it-IT" sz="1700" dirty="0">
                <a:latin typeface="Garamond" panose="02020404030301010803"/>
              </a:rPr>
              <a:t>e comportamenti che, anche se non consistenti in specifici reati, contrastano con la necessaria cura dell’interesse pubblico e pregiudicano l’affidamento dei cittadini nell’imparzialità delle amministrazioni e dei soggetti che svolgono attività di pubblico interesse</a:t>
            </a:r>
            <a:r>
              <a:rPr lang="it-IT" sz="1700" dirty="0" smtClean="0">
                <a:latin typeface="Garamond" panose="02020404030301010803"/>
              </a:rPr>
              <a:t>.</a:t>
            </a:r>
          </a:p>
          <a:p>
            <a:pPr marR="0" lvl="0" algn="l" defTabSz="914400" eaLnBrk="1" fontAlgn="auto" latinLnBrk="0" hangingPunct="1">
              <a:lnSpc>
                <a:spcPct val="100000"/>
              </a:lnSpc>
              <a:spcBef>
                <a:spcPts val="0"/>
              </a:spcBef>
              <a:spcAft>
                <a:spcPts val="0"/>
              </a:spcAft>
              <a:buClrTx/>
              <a:buSzTx/>
              <a:tabLst/>
              <a:defRPr/>
            </a:pPr>
            <a:endParaRPr lang="it-IT" sz="1700" dirty="0" smtClean="0">
              <a:latin typeface="Garamond" panose="02020404030301010803"/>
            </a:endParaRPr>
          </a:p>
          <a:p>
            <a:pPr marR="0" lvl="0" algn="ctr" defTabSz="914400" eaLnBrk="1" fontAlgn="auto" latinLnBrk="0" hangingPunct="1">
              <a:lnSpc>
                <a:spcPct val="100000"/>
              </a:lnSpc>
              <a:spcBef>
                <a:spcPts val="0"/>
              </a:spcBef>
              <a:spcAft>
                <a:spcPts val="0"/>
              </a:spcAft>
              <a:buClrTx/>
              <a:buSzTx/>
              <a:tabLst/>
              <a:defRPr/>
            </a:pPr>
            <a:r>
              <a:rPr lang="it-IT" sz="1700" b="1" dirty="0" smtClean="0">
                <a:solidFill>
                  <a:srgbClr val="7030A0"/>
                </a:solidFill>
                <a:latin typeface="Garamond" panose="02020404030301010803"/>
              </a:rPr>
              <a:t>LA TRASPARENZA È ELETTA A PRINCIPALE MISURA DI PREVENZIONE</a:t>
            </a:r>
            <a:endParaRPr lang="it-IT" sz="1700" b="1" dirty="0">
              <a:latin typeface="+mn-lt"/>
            </a:endParaRPr>
          </a:p>
        </p:txBody>
      </p:sp>
    </p:spTree>
    <p:extLst>
      <p:ext uri="{BB962C8B-B14F-4D97-AF65-F5344CB8AC3E}">
        <p14:creationId xmlns:p14="http://schemas.microsoft.com/office/powerpoint/2010/main" val="329587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647191"/>
            <a:ext cx="8356600" cy="677108"/>
          </a:xfrm>
        </p:spPr>
        <p:txBody>
          <a:bodyPr/>
          <a:lstStyle/>
          <a:p>
            <a:r>
              <a:rPr lang="it-IT" sz="2200" dirty="0" smtClean="0">
                <a:latin typeface="+mj-lt"/>
              </a:rPr>
              <a:t>DECRETO  DI ARMONIZZAZIONE PER L’ADEGUAMENTO DELL’ORDINAMENTO NAZIONALE AL GDPR</a:t>
            </a:r>
            <a:endParaRPr lang="it-IT" sz="2200" dirty="0">
              <a:latin typeface="+mj-lt"/>
            </a:endParaRPr>
          </a:p>
        </p:txBody>
      </p:sp>
      <p:sp>
        <p:nvSpPr>
          <p:cNvPr id="3" name="Segnaposto testo 2"/>
          <p:cNvSpPr>
            <a:spLocks noGrp="1"/>
          </p:cNvSpPr>
          <p:nvPr>
            <p:ph type="body" idx="1"/>
          </p:nvPr>
        </p:nvSpPr>
        <p:spPr>
          <a:xfrm>
            <a:off x="400939" y="1612900"/>
            <a:ext cx="7834121" cy="3470181"/>
          </a:xfrm>
        </p:spPr>
        <p:txBody>
          <a:bodyPr/>
          <a:lstStyle/>
          <a:p>
            <a:r>
              <a:rPr lang="it-IT" dirty="0">
                <a:latin typeface="+mj-lt"/>
              </a:rPr>
              <a:t>Il </a:t>
            </a:r>
            <a:r>
              <a:rPr lang="it-IT" dirty="0" err="1" smtClean="0">
                <a:latin typeface="+mj-lt"/>
              </a:rPr>
              <a:t>D.Lgs</a:t>
            </a:r>
            <a:r>
              <a:rPr lang="it-IT" dirty="0" err="1">
                <a:latin typeface="+mj-lt"/>
              </a:rPr>
              <a:t>.</a:t>
            </a:r>
            <a:r>
              <a:rPr lang="it-IT" dirty="0">
                <a:latin typeface="+mj-lt"/>
              </a:rPr>
              <a:t> n. 196/2003 è stato integrato </a:t>
            </a:r>
            <a:r>
              <a:rPr lang="it-IT" dirty="0" smtClean="0">
                <a:latin typeface="+mj-lt"/>
              </a:rPr>
              <a:t>e armonizzato dal </a:t>
            </a:r>
            <a:r>
              <a:rPr lang="it-IT" dirty="0" err="1" smtClean="0">
                <a:latin typeface="+mj-lt"/>
              </a:rPr>
              <a:t>D.Lgs</a:t>
            </a:r>
            <a:r>
              <a:rPr lang="it-IT" dirty="0" smtClean="0">
                <a:latin typeface="+mj-lt"/>
              </a:rPr>
              <a:t> </a:t>
            </a:r>
            <a:r>
              <a:rPr lang="it-IT" dirty="0">
                <a:latin typeface="+mj-lt"/>
              </a:rPr>
              <a:t>n. 101/2018, pubblicato </a:t>
            </a:r>
            <a:r>
              <a:rPr lang="it-IT" dirty="0" smtClean="0">
                <a:latin typeface="+mj-lt"/>
              </a:rPr>
              <a:t>in data </a:t>
            </a:r>
            <a:r>
              <a:rPr lang="it-IT" dirty="0">
                <a:latin typeface="+mj-lt"/>
              </a:rPr>
              <a:t>4 settembre 2018 ed entrato in vigore in data 19 settembre 2018. </a:t>
            </a:r>
            <a:r>
              <a:rPr lang="it-IT" dirty="0" smtClean="0">
                <a:latin typeface="+mj-lt"/>
              </a:rPr>
              <a:t>Il nuovo Decreto abroga </a:t>
            </a:r>
            <a:r>
              <a:rPr lang="it-IT" dirty="0">
                <a:latin typeface="+mj-lt"/>
              </a:rPr>
              <a:t>tutte le disposizioni in contrasto con il </a:t>
            </a:r>
            <a:r>
              <a:rPr lang="it-IT" dirty="0" smtClean="0">
                <a:latin typeface="+mj-lt"/>
              </a:rPr>
              <a:t>Regolamento Europeo </a:t>
            </a:r>
            <a:r>
              <a:rPr lang="it-IT" dirty="0">
                <a:latin typeface="+mj-lt"/>
              </a:rPr>
              <a:t>n. 679/2016, e rimanda per quasi la totalità degli Articoli </a:t>
            </a:r>
            <a:r>
              <a:rPr lang="it-IT" dirty="0" smtClean="0">
                <a:latin typeface="+mj-lt"/>
              </a:rPr>
              <a:t>ai Considerando </a:t>
            </a:r>
            <a:r>
              <a:rPr lang="it-IT" dirty="0">
                <a:latin typeface="+mj-lt"/>
              </a:rPr>
              <a:t>e/o Articoli </a:t>
            </a:r>
            <a:r>
              <a:rPr lang="it-IT" dirty="0" smtClean="0">
                <a:latin typeface="+mj-lt"/>
              </a:rPr>
              <a:t>dello stesso </a:t>
            </a:r>
            <a:r>
              <a:rPr lang="it-IT" dirty="0">
                <a:latin typeface="+mj-lt"/>
              </a:rPr>
              <a:t>Regolamento </a:t>
            </a:r>
            <a:r>
              <a:rPr lang="it-IT" dirty="0" smtClean="0">
                <a:latin typeface="+mj-lt"/>
              </a:rPr>
              <a:t>Europeo;</a:t>
            </a:r>
          </a:p>
          <a:p>
            <a:endParaRPr lang="it-IT" dirty="0">
              <a:latin typeface="+mj-lt"/>
            </a:endParaRPr>
          </a:p>
          <a:p>
            <a:r>
              <a:rPr lang="it-IT" dirty="0" smtClean="0">
                <a:latin typeface="+mj-lt"/>
              </a:rPr>
              <a:t>- Il </a:t>
            </a:r>
            <a:r>
              <a:rPr lang="it-IT" dirty="0" err="1" smtClean="0">
                <a:latin typeface="+mj-lt"/>
              </a:rPr>
              <a:t>D.Lgs</a:t>
            </a:r>
            <a:r>
              <a:rPr lang="it-IT" dirty="0" smtClean="0">
                <a:latin typeface="+mj-lt"/>
              </a:rPr>
              <a:t> </a:t>
            </a:r>
            <a:r>
              <a:rPr lang="it-IT" dirty="0">
                <a:latin typeface="+mj-lt"/>
              </a:rPr>
              <a:t>n. 101/2018 ha reinserito le sanzioni penali, cosi come nel vecchio</a:t>
            </a:r>
          </a:p>
          <a:p>
            <a:r>
              <a:rPr lang="it-IT" dirty="0" smtClean="0">
                <a:latin typeface="+mj-lt"/>
              </a:rPr>
              <a:t>Codice Privacy</a:t>
            </a:r>
            <a:r>
              <a:rPr lang="it-IT" dirty="0">
                <a:latin typeface="+mj-lt"/>
              </a:rPr>
              <a:t>, non previste dal Regolamento UE</a:t>
            </a:r>
            <a:r>
              <a:rPr lang="it-IT" dirty="0" smtClean="0">
                <a:latin typeface="+mj-lt"/>
              </a:rPr>
              <a:t>;</a:t>
            </a:r>
          </a:p>
          <a:p>
            <a:endParaRPr lang="it-IT" dirty="0">
              <a:latin typeface="+mj-lt"/>
            </a:endParaRPr>
          </a:p>
          <a:p>
            <a:r>
              <a:rPr lang="it-IT" dirty="0" smtClean="0">
                <a:latin typeface="+mj-lt"/>
              </a:rPr>
              <a:t>- Il </a:t>
            </a:r>
            <a:r>
              <a:rPr lang="it-IT" dirty="0">
                <a:latin typeface="+mj-lt"/>
              </a:rPr>
              <a:t>Garante Privacy ha in corso una ricognizione normativa per verificare</a:t>
            </a:r>
          </a:p>
          <a:p>
            <a:r>
              <a:rPr lang="it-IT" dirty="0">
                <a:latin typeface="+mj-lt"/>
              </a:rPr>
              <a:t>quali provvedimenti generali del garante sopravvivranno alla riforma.</a:t>
            </a:r>
          </a:p>
        </p:txBody>
      </p:sp>
    </p:spTree>
    <p:extLst>
      <p:ext uri="{BB962C8B-B14F-4D97-AF65-F5344CB8AC3E}">
        <p14:creationId xmlns:p14="http://schemas.microsoft.com/office/powerpoint/2010/main" val="4263126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079" y="622300"/>
            <a:ext cx="7834121" cy="984885"/>
          </a:xfrm>
        </p:spPr>
        <p:txBody>
          <a:bodyPr/>
          <a:lstStyle/>
          <a:p>
            <a:pPr algn="ctr"/>
            <a:r>
              <a:rPr lang="it-IT" sz="2000" b="0" dirty="0" smtClean="0">
                <a:solidFill>
                  <a:srgbClr val="002060"/>
                </a:solidFill>
                <a:latin typeface="+mj-lt"/>
              </a:rPr>
              <a:t/>
            </a:r>
            <a:br>
              <a:rPr lang="it-IT" sz="2000" b="0" dirty="0" smtClean="0">
                <a:solidFill>
                  <a:srgbClr val="002060"/>
                </a:solidFill>
                <a:latin typeface="+mj-lt"/>
              </a:rPr>
            </a:br>
            <a:r>
              <a:rPr lang="it-IT" sz="2000" b="0" dirty="0" smtClean="0">
                <a:solidFill>
                  <a:srgbClr val="002060"/>
                </a:solidFill>
                <a:latin typeface="+mj-lt"/>
              </a:rPr>
              <a:t>COME GARANTIRE LA TRASPARENZA?</a:t>
            </a:r>
            <a:r>
              <a:rPr lang="it-IT" dirty="0" smtClean="0">
                <a:solidFill>
                  <a:srgbClr val="002060"/>
                </a:solidFill>
                <a:effectLst>
                  <a:outerShdw blurRad="38100" dist="38100" dir="2700000" algn="tl">
                    <a:srgbClr val="000000">
                      <a:alpha val="43137"/>
                    </a:srgbClr>
                  </a:outerShdw>
                </a:effectLst>
                <a:latin typeface="+mj-lt"/>
              </a:rPr>
              <a:t/>
            </a:r>
            <a:br>
              <a:rPr lang="it-IT" dirty="0" smtClean="0">
                <a:solidFill>
                  <a:srgbClr val="002060"/>
                </a:solidFill>
                <a:effectLst>
                  <a:outerShdw blurRad="38100" dist="38100" dir="2700000" algn="tl">
                    <a:srgbClr val="000000">
                      <a:alpha val="43137"/>
                    </a:srgbClr>
                  </a:outerShdw>
                </a:effectLst>
                <a:latin typeface="+mj-lt"/>
              </a:rPr>
            </a:br>
            <a:r>
              <a:rPr lang="it-IT" b="0" u="none" dirty="0">
                <a:solidFill>
                  <a:srgbClr val="002060"/>
                </a:solidFill>
                <a:latin typeface="+mj-lt"/>
              </a:rPr>
              <a:t>Attraverso l’acquisizione di informazioni pubbliche</a:t>
            </a:r>
            <a:endParaRPr lang="it-IT" dirty="0"/>
          </a:p>
        </p:txBody>
      </p:sp>
      <p:sp>
        <p:nvSpPr>
          <p:cNvPr id="3" name="Segnaposto testo 2"/>
          <p:cNvSpPr>
            <a:spLocks noGrp="1"/>
          </p:cNvSpPr>
          <p:nvPr>
            <p:ph type="body" idx="1"/>
          </p:nvPr>
        </p:nvSpPr>
        <p:spPr>
          <a:xfrm>
            <a:off x="370079" y="1911331"/>
            <a:ext cx="7834121" cy="938719"/>
          </a:xfrm>
        </p:spPr>
        <p:txBody>
          <a:bodyPr/>
          <a:lstStyle/>
          <a:p>
            <a:endParaRPr lang="it-IT" sz="1000" dirty="0">
              <a:latin typeface="+mn-lt"/>
            </a:endParaRPr>
          </a:p>
          <a:p>
            <a:pPr algn="ctr"/>
            <a:r>
              <a:rPr lang="it-IT" sz="1700" b="1" u="sng" dirty="0" smtClean="0">
                <a:latin typeface="+mj-lt"/>
              </a:rPr>
              <a:t>STRUMENTI «CIVICI» DI ACQUISIZIONE DELL’INFORMAZIONE PUBBLICA</a:t>
            </a:r>
          </a:p>
          <a:p>
            <a:pPr algn="ctr"/>
            <a:endParaRPr lang="it-IT" sz="1700" b="1" u="sng" dirty="0">
              <a:latin typeface="+mn-lt"/>
            </a:endParaRPr>
          </a:p>
        </p:txBody>
      </p:sp>
      <p:grpSp>
        <p:nvGrpSpPr>
          <p:cNvPr id="4" name="Group 2"/>
          <p:cNvGrpSpPr>
            <a:grpSpLocks/>
          </p:cNvGrpSpPr>
          <p:nvPr/>
        </p:nvGrpSpPr>
        <p:grpSpPr bwMode="auto">
          <a:xfrm>
            <a:off x="5024688" y="2809421"/>
            <a:ext cx="1066800" cy="1600200"/>
            <a:chOff x="5825" y="355"/>
            <a:chExt cx="4239" cy="3898"/>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 y="355"/>
              <a:ext cx="2532" cy="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 y="379"/>
              <a:ext cx="2364" cy="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p:cNvSpPr>
            <p:nvPr/>
          </p:nvSpPr>
          <p:spPr bwMode="auto">
            <a:xfrm>
              <a:off x="8160" y="2601"/>
              <a:ext cx="1904" cy="1652"/>
            </a:xfrm>
            <a:custGeom>
              <a:avLst/>
              <a:gdLst>
                <a:gd name="T0" fmla="+- 0 10063 8160"/>
                <a:gd name="T1" fmla="*/ T0 w 1904"/>
                <a:gd name="T2" fmla="+- 0 3082 2602"/>
                <a:gd name="T3" fmla="*/ 3082 h 1652"/>
                <a:gd name="T4" fmla="+- 0 8160 8160"/>
                <a:gd name="T5" fmla="*/ T4 w 1904"/>
                <a:gd name="T6" fmla="+- 0 3082 2602"/>
                <a:gd name="T7" fmla="*/ 3082 h 1652"/>
                <a:gd name="T8" fmla="+- 0 9112 8160"/>
                <a:gd name="T9" fmla="*/ T8 w 1904"/>
                <a:gd name="T10" fmla="+- 0 4253 2602"/>
                <a:gd name="T11" fmla="*/ 4253 h 1652"/>
                <a:gd name="T12" fmla="+- 0 10063 8160"/>
                <a:gd name="T13" fmla="*/ T12 w 1904"/>
                <a:gd name="T14" fmla="+- 0 3082 2602"/>
                <a:gd name="T15" fmla="*/ 3082 h 1652"/>
                <a:gd name="T16" fmla="+- 0 9679 8160"/>
                <a:gd name="T17" fmla="*/ T16 w 1904"/>
                <a:gd name="T18" fmla="+- 0 2602 2602"/>
                <a:gd name="T19" fmla="*/ 2602 h 1652"/>
                <a:gd name="T20" fmla="+- 0 8544 8160"/>
                <a:gd name="T21" fmla="*/ T20 w 1904"/>
                <a:gd name="T22" fmla="+- 0 2602 2602"/>
                <a:gd name="T23" fmla="*/ 2602 h 1652"/>
                <a:gd name="T24" fmla="+- 0 8544 8160"/>
                <a:gd name="T25" fmla="*/ T24 w 1904"/>
                <a:gd name="T26" fmla="+- 0 3082 2602"/>
                <a:gd name="T27" fmla="*/ 3082 h 1652"/>
                <a:gd name="T28" fmla="+- 0 9679 8160"/>
                <a:gd name="T29" fmla="*/ T28 w 1904"/>
                <a:gd name="T30" fmla="+- 0 3082 2602"/>
                <a:gd name="T31" fmla="*/ 3082 h 1652"/>
                <a:gd name="T32" fmla="+- 0 9679 8160"/>
                <a:gd name="T33" fmla="*/ T32 w 1904"/>
                <a:gd name="T34" fmla="+- 0 2602 2602"/>
                <a:gd name="T35" fmla="*/ 2602 h 1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04" h="1652">
                  <a:moveTo>
                    <a:pt x="1903" y="480"/>
                  </a:moveTo>
                  <a:lnTo>
                    <a:pt x="0" y="480"/>
                  </a:lnTo>
                  <a:lnTo>
                    <a:pt x="952" y="1651"/>
                  </a:lnTo>
                  <a:lnTo>
                    <a:pt x="1903" y="480"/>
                  </a:lnTo>
                  <a:close/>
                  <a:moveTo>
                    <a:pt x="1519" y="0"/>
                  </a:moveTo>
                  <a:lnTo>
                    <a:pt x="384" y="0"/>
                  </a:lnTo>
                  <a:lnTo>
                    <a:pt x="384" y="480"/>
                  </a:lnTo>
                  <a:lnTo>
                    <a:pt x="1519" y="480"/>
                  </a:lnTo>
                  <a:lnTo>
                    <a:pt x="1519"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AutoShape 6"/>
            <p:cNvSpPr>
              <a:spLocks/>
            </p:cNvSpPr>
            <p:nvPr/>
          </p:nvSpPr>
          <p:spPr bwMode="auto">
            <a:xfrm>
              <a:off x="8988" y="2601"/>
              <a:ext cx="250" cy="1212"/>
            </a:xfrm>
            <a:custGeom>
              <a:avLst/>
              <a:gdLst>
                <a:gd name="T0" fmla="+- 0 9175 8988"/>
                <a:gd name="T1" fmla="*/ T0 w 250"/>
                <a:gd name="T2" fmla="+- 0 2727 2602"/>
                <a:gd name="T3" fmla="*/ 2727 h 1212"/>
                <a:gd name="T4" fmla="+- 0 9050 8988"/>
                <a:gd name="T5" fmla="*/ T4 w 250"/>
                <a:gd name="T6" fmla="+- 0 2727 2602"/>
                <a:gd name="T7" fmla="*/ 2727 h 1212"/>
                <a:gd name="T8" fmla="+- 0 9050 8988"/>
                <a:gd name="T9" fmla="*/ T8 w 250"/>
                <a:gd name="T10" fmla="+- 0 3814 2602"/>
                <a:gd name="T11" fmla="*/ 3814 h 1212"/>
                <a:gd name="T12" fmla="+- 0 9175 8988"/>
                <a:gd name="T13" fmla="*/ T12 w 250"/>
                <a:gd name="T14" fmla="+- 0 3814 2602"/>
                <a:gd name="T15" fmla="*/ 3814 h 1212"/>
                <a:gd name="T16" fmla="+- 0 9175 8988"/>
                <a:gd name="T17" fmla="*/ T16 w 250"/>
                <a:gd name="T18" fmla="+- 0 2727 2602"/>
                <a:gd name="T19" fmla="*/ 2727 h 1212"/>
                <a:gd name="T20" fmla="+- 0 9113 8988"/>
                <a:gd name="T21" fmla="*/ T20 w 250"/>
                <a:gd name="T22" fmla="+- 0 2602 2602"/>
                <a:gd name="T23" fmla="*/ 2602 h 1212"/>
                <a:gd name="T24" fmla="+- 0 8988 8988"/>
                <a:gd name="T25" fmla="*/ T24 w 250"/>
                <a:gd name="T26" fmla="+- 0 2727 2602"/>
                <a:gd name="T27" fmla="*/ 2727 h 1212"/>
                <a:gd name="T28" fmla="+- 0 9238 8988"/>
                <a:gd name="T29" fmla="*/ T28 w 250"/>
                <a:gd name="T30" fmla="+- 0 2727 2602"/>
                <a:gd name="T31" fmla="*/ 2727 h 1212"/>
                <a:gd name="T32" fmla="+- 0 9113 8988"/>
                <a:gd name="T33" fmla="*/ T32 w 250"/>
                <a:gd name="T34" fmla="+- 0 2602 2602"/>
                <a:gd name="T35" fmla="*/ 2602 h 12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50" h="1212">
                  <a:moveTo>
                    <a:pt x="187" y="125"/>
                  </a:moveTo>
                  <a:lnTo>
                    <a:pt x="62" y="125"/>
                  </a:lnTo>
                  <a:lnTo>
                    <a:pt x="62" y="1212"/>
                  </a:lnTo>
                  <a:lnTo>
                    <a:pt x="187" y="1212"/>
                  </a:lnTo>
                  <a:lnTo>
                    <a:pt x="187" y="125"/>
                  </a:lnTo>
                  <a:close/>
                  <a:moveTo>
                    <a:pt x="125" y="0"/>
                  </a:moveTo>
                  <a:lnTo>
                    <a:pt x="0" y="125"/>
                  </a:lnTo>
                  <a:lnTo>
                    <a:pt x="250" y="125"/>
                  </a:lnTo>
                  <a:lnTo>
                    <a:pt x="125" y="0"/>
                  </a:lnTo>
                  <a:close/>
                </a:path>
              </a:pathLst>
            </a:custGeom>
            <a:solidFill>
              <a:srgbClr val="DFE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7" name="Group 7"/>
          <p:cNvGrpSpPr>
            <a:grpSpLocks/>
          </p:cNvGrpSpPr>
          <p:nvPr/>
        </p:nvGrpSpPr>
        <p:grpSpPr bwMode="auto">
          <a:xfrm>
            <a:off x="5045576" y="4208006"/>
            <a:ext cx="539062" cy="959785"/>
            <a:chOff x="6017" y="6602"/>
            <a:chExt cx="2026" cy="3377"/>
          </a:xfrm>
        </p:grpSpPr>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 y="6602"/>
              <a:ext cx="2026" cy="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 y="6686"/>
              <a:ext cx="1858"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AutoShape 10"/>
          <p:cNvSpPr>
            <a:spLocks/>
          </p:cNvSpPr>
          <p:nvPr/>
        </p:nvSpPr>
        <p:spPr bwMode="auto">
          <a:xfrm>
            <a:off x="4697607" y="3727460"/>
            <a:ext cx="184150" cy="960438"/>
          </a:xfrm>
          <a:custGeom>
            <a:avLst/>
            <a:gdLst>
              <a:gd name="T0" fmla="+- 0 4859 4642"/>
              <a:gd name="T1" fmla="*/ T0 w 291"/>
              <a:gd name="T2" fmla="+- 0 2747 2602"/>
              <a:gd name="T3" fmla="*/ 2747 h 1512"/>
              <a:gd name="T4" fmla="+- 0 4714 4642"/>
              <a:gd name="T5" fmla="*/ T4 w 291"/>
              <a:gd name="T6" fmla="+- 0 2747 2602"/>
              <a:gd name="T7" fmla="*/ 2747 h 1512"/>
              <a:gd name="T8" fmla="+- 0 4714 4642"/>
              <a:gd name="T9" fmla="*/ T8 w 291"/>
              <a:gd name="T10" fmla="+- 0 4114 2602"/>
              <a:gd name="T11" fmla="*/ 4114 h 1512"/>
              <a:gd name="T12" fmla="+- 0 4859 4642"/>
              <a:gd name="T13" fmla="*/ T12 w 291"/>
              <a:gd name="T14" fmla="+- 0 4114 2602"/>
              <a:gd name="T15" fmla="*/ 4114 h 1512"/>
              <a:gd name="T16" fmla="+- 0 4859 4642"/>
              <a:gd name="T17" fmla="*/ T16 w 291"/>
              <a:gd name="T18" fmla="+- 0 2747 2602"/>
              <a:gd name="T19" fmla="*/ 2747 h 1512"/>
              <a:gd name="T20" fmla="+- 0 4787 4642"/>
              <a:gd name="T21" fmla="*/ T20 w 291"/>
              <a:gd name="T22" fmla="+- 0 2602 2602"/>
              <a:gd name="T23" fmla="*/ 2602 h 1512"/>
              <a:gd name="T24" fmla="+- 0 4642 4642"/>
              <a:gd name="T25" fmla="*/ T24 w 291"/>
              <a:gd name="T26" fmla="+- 0 2747 2602"/>
              <a:gd name="T27" fmla="*/ 2747 h 1512"/>
              <a:gd name="T28" fmla="+- 0 4932 4642"/>
              <a:gd name="T29" fmla="*/ T28 w 291"/>
              <a:gd name="T30" fmla="+- 0 2747 2602"/>
              <a:gd name="T31" fmla="*/ 2747 h 1512"/>
              <a:gd name="T32" fmla="+- 0 4787 4642"/>
              <a:gd name="T33" fmla="*/ T32 w 291"/>
              <a:gd name="T34" fmla="+- 0 2602 2602"/>
              <a:gd name="T35" fmla="*/ 2602 h 1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1" h="1512">
                <a:moveTo>
                  <a:pt x="217" y="145"/>
                </a:moveTo>
                <a:lnTo>
                  <a:pt x="72" y="145"/>
                </a:lnTo>
                <a:lnTo>
                  <a:pt x="72" y="1512"/>
                </a:lnTo>
                <a:lnTo>
                  <a:pt x="217" y="1512"/>
                </a:lnTo>
                <a:lnTo>
                  <a:pt x="217" y="145"/>
                </a:lnTo>
                <a:close/>
                <a:moveTo>
                  <a:pt x="145" y="0"/>
                </a:moveTo>
                <a:lnTo>
                  <a:pt x="0" y="145"/>
                </a:lnTo>
                <a:lnTo>
                  <a:pt x="290" y="145"/>
                </a:lnTo>
                <a:lnTo>
                  <a:pt x="145"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nvGrpSpPr>
          <p:cNvPr id="9" name="Group 11"/>
          <p:cNvGrpSpPr>
            <a:grpSpLocks/>
          </p:cNvGrpSpPr>
          <p:nvPr/>
        </p:nvGrpSpPr>
        <p:grpSpPr bwMode="auto">
          <a:xfrm>
            <a:off x="3529076" y="4068380"/>
            <a:ext cx="1001713" cy="203200"/>
            <a:chOff x="2018" y="2638"/>
            <a:chExt cx="1577" cy="322"/>
          </a:xfrm>
        </p:grpSpPr>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2637"/>
              <a:ext cx="157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 y="2663"/>
              <a:ext cx="151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4"/>
          <p:cNvGrpSpPr>
            <a:grpSpLocks/>
          </p:cNvGrpSpPr>
          <p:nvPr/>
        </p:nvGrpSpPr>
        <p:grpSpPr bwMode="auto">
          <a:xfrm>
            <a:off x="6200011" y="3873199"/>
            <a:ext cx="1534420" cy="497548"/>
            <a:chOff x="10529" y="2448"/>
            <a:chExt cx="3435" cy="1076"/>
          </a:xfrm>
        </p:grpSpPr>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96" y="2448"/>
              <a:ext cx="2007"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17" y="2475"/>
              <a:ext cx="1940"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8" y="3019"/>
              <a:ext cx="3435"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49" y="3046"/>
              <a:ext cx="336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ttangolo arrotondato 10"/>
          <p:cNvSpPr/>
          <p:nvPr/>
        </p:nvSpPr>
        <p:spPr>
          <a:xfrm>
            <a:off x="584200" y="3222832"/>
            <a:ext cx="2667000" cy="1828800"/>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ln w="0"/>
                <a:solidFill>
                  <a:schemeClr val="accent1"/>
                </a:solidFill>
                <a:effectLst>
                  <a:outerShdw blurRad="38100" dist="25400" dir="5400000" algn="ctr" rotWithShape="0">
                    <a:srgbClr val="6E747A">
                      <a:alpha val="43000"/>
                    </a:srgbClr>
                  </a:outerShdw>
                </a:effectLst>
              </a:rPr>
              <a:t>L. 241/1990</a:t>
            </a:r>
          </a:p>
          <a:p>
            <a:pPr algn="ctr"/>
            <a:r>
              <a:rPr lang="it-IT" b="1" dirty="0" smtClean="0">
                <a:ln w="0"/>
                <a:solidFill>
                  <a:schemeClr val="accent1"/>
                </a:solidFill>
                <a:effectLst>
                  <a:outerShdw blurRad="38100" dist="25400" dir="5400000" algn="ctr" rotWithShape="0">
                    <a:srgbClr val="6E747A">
                      <a:alpha val="43000"/>
                    </a:srgbClr>
                  </a:outerShdw>
                </a:effectLst>
              </a:rPr>
              <a:t>D. </a:t>
            </a:r>
            <a:r>
              <a:rPr lang="it-IT" b="1" dirty="0" err="1" smtClean="0">
                <a:ln w="0"/>
                <a:solidFill>
                  <a:schemeClr val="accent1"/>
                </a:solidFill>
                <a:effectLst>
                  <a:outerShdw blurRad="38100" dist="25400" dir="5400000" algn="ctr" rotWithShape="0">
                    <a:srgbClr val="6E747A">
                      <a:alpha val="43000"/>
                    </a:srgbClr>
                  </a:outerShdw>
                </a:effectLst>
              </a:rPr>
              <a:t>Lgs</a:t>
            </a:r>
            <a:r>
              <a:rPr lang="it-IT" b="1" dirty="0" smtClean="0">
                <a:ln w="0"/>
                <a:solidFill>
                  <a:schemeClr val="accent1"/>
                </a:solidFill>
                <a:effectLst>
                  <a:outerShdw blurRad="38100" dist="25400" dir="5400000" algn="ctr" rotWithShape="0">
                    <a:srgbClr val="6E747A">
                      <a:alpha val="43000"/>
                    </a:srgbClr>
                  </a:outerShdw>
                </a:effectLst>
              </a:rPr>
              <a:t>. 33/2013</a:t>
            </a:r>
          </a:p>
          <a:p>
            <a:pPr algn="ctr"/>
            <a:r>
              <a:rPr lang="it-IT" b="1" dirty="0" smtClean="0">
                <a:ln w="0"/>
                <a:solidFill>
                  <a:schemeClr val="accent1"/>
                </a:solidFill>
                <a:effectLst>
                  <a:outerShdw blurRad="38100" dist="25400" dir="5400000" algn="ctr" rotWithShape="0">
                    <a:srgbClr val="6E747A">
                      <a:alpha val="43000"/>
                    </a:srgbClr>
                  </a:outerShdw>
                </a:effectLst>
              </a:rPr>
              <a:t>D. </a:t>
            </a:r>
            <a:r>
              <a:rPr lang="it-IT" b="1" dirty="0" err="1" smtClean="0">
                <a:ln w="0"/>
                <a:solidFill>
                  <a:schemeClr val="accent1"/>
                </a:solidFill>
                <a:effectLst>
                  <a:outerShdw blurRad="38100" dist="25400" dir="5400000" algn="ctr" rotWithShape="0">
                    <a:srgbClr val="6E747A">
                      <a:alpha val="43000"/>
                    </a:srgbClr>
                  </a:outerShdw>
                </a:effectLst>
              </a:rPr>
              <a:t>Lgs</a:t>
            </a:r>
            <a:r>
              <a:rPr lang="it-IT" b="1" dirty="0" smtClean="0">
                <a:ln w="0"/>
                <a:solidFill>
                  <a:schemeClr val="accent1"/>
                </a:solidFill>
                <a:effectLst>
                  <a:outerShdw blurRad="38100" dist="25400" dir="5400000" algn="ctr" rotWithShape="0">
                    <a:srgbClr val="6E747A">
                      <a:alpha val="43000"/>
                    </a:srgbClr>
                  </a:outerShdw>
                </a:effectLst>
              </a:rPr>
              <a:t>. 97/2016 </a:t>
            </a:r>
            <a:endParaRPr lang="it-IT" b="1" dirty="0">
              <a:ln w="0"/>
              <a:solidFill>
                <a:schemeClr val="accent1"/>
              </a:solidFill>
              <a:effectLst>
                <a:outerShdw blurRad="38100" dist="25400" dir="5400000" algn="ctr" rotWithShape="0">
                  <a:srgbClr val="6E747A">
                    <a:alpha val="43000"/>
                  </a:srgbClr>
                </a:outerShdw>
              </a:effectLst>
            </a:endParaRPr>
          </a:p>
        </p:txBody>
      </p:sp>
      <p:cxnSp>
        <p:nvCxnSpPr>
          <p:cNvPr id="13" name="Connettore 2 12"/>
          <p:cNvCxnSpPr/>
          <p:nvPr/>
        </p:nvCxnSpPr>
        <p:spPr>
          <a:xfrm flipH="1">
            <a:off x="2481883" y="2374355"/>
            <a:ext cx="888142" cy="68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7 14"/>
          <p:cNvCxnSpPr/>
          <p:nvPr/>
        </p:nvCxnSpPr>
        <p:spPr>
          <a:xfrm>
            <a:off x="3272340" y="3222832"/>
            <a:ext cx="1014799" cy="371268"/>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994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850900"/>
            <a:ext cx="8661400" cy="430887"/>
          </a:xfrm>
        </p:spPr>
        <p:txBody>
          <a:bodyPr/>
          <a:lstStyle/>
          <a:p>
            <a:pPr algn="ctr"/>
            <a:r>
              <a:rPr lang="it-IT" sz="2800" u="none" dirty="0" smtClean="0">
                <a:latin typeface="+mj-lt"/>
              </a:rPr>
              <a:t>(ART. 1) </a:t>
            </a:r>
            <a:endParaRPr lang="it-IT" sz="2800" u="none" dirty="0">
              <a:latin typeface="+mj-lt"/>
            </a:endParaRPr>
          </a:p>
        </p:txBody>
      </p:sp>
      <p:graphicFrame>
        <p:nvGraphicFramePr>
          <p:cNvPr id="4" name="Tabella 3"/>
          <p:cNvGraphicFramePr>
            <a:graphicFrameLocks noGrp="1"/>
          </p:cNvGraphicFramePr>
          <p:nvPr>
            <p:extLst>
              <p:ext uri="{D42A27DB-BD31-4B8C-83A1-F6EECF244321}">
                <p14:modId xmlns:p14="http://schemas.microsoft.com/office/powerpoint/2010/main" val="3844865490"/>
              </p:ext>
            </p:extLst>
          </p:nvPr>
        </p:nvGraphicFramePr>
        <p:xfrm>
          <a:off x="431800" y="1765300"/>
          <a:ext cx="7772400" cy="3238500"/>
        </p:xfrm>
        <a:graphic>
          <a:graphicData uri="http://schemas.openxmlformats.org/drawingml/2006/table">
            <a:tbl>
              <a:tblPr firstRow="1" firstCol="1" lastRow="1" lastCol="1" bandRow="1" bandCol="1">
                <a:tableStyleId>{5C22544A-7EE6-4342-B048-85BDC9FD1C3A}</a:tableStyleId>
              </a:tblPr>
              <a:tblGrid>
                <a:gridCol w="3814043"/>
                <a:gridCol w="3958357"/>
              </a:tblGrid>
              <a:tr h="558262">
                <a:tc>
                  <a:txBody>
                    <a:bodyPr/>
                    <a:lstStyle/>
                    <a:p>
                      <a:pPr marL="1398905" marR="1387475" algn="ctr">
                        <a:spcBef>
                          <a:spcPts val="185"/>
                        </a:spcBef>
                        <a:spcAft>
                          <a:spcPts val="0"/>
                        </a:spcAft>
                      </a:pPr>
                      <a:r>
                        <a:rPr lang="it-IT" sz="2000" b="1" dirty="0" smtClean="0">
                          <a:effectLst/>
                        </a:rPr>
                        <a:t>PRIMA</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98270" marR="1387475" algn="ctr">
                        <a:spcBef>
                          <a:spcPts val="185"/>
                        </a:spcBef>
                        <a:spcAft>
                          <a:spcPts val="0"/>
                        </a:spcAft>
                      </a:pPr>
                      <a:r>
                        <a:rPr lang="it-IT" sz="2000" b="1" dirty="0">
                          <a:effectLst/>
                        </a:rPr>
                        <a:t>ADESSO</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680238">
                <a:tc>
                  <a:txBody>
                    <a:bodyPr/>
                    <a:lstStyle/>
                    <a:p>
                      <a:pPr marL="67945" marR="53340" algn="ctr">
                        <a:lnSpc>
                          <a:spcPct val="97000"/>
                        </a:lnSpc>
                        <a:spcBef>
                          <a:spcPts val="225"/>
                        </a:spcBef>
                        <a:spcAft>
                          <a:spcPts val="0"/>
                        </a:spcAft>
                      </a:pPr>
                      <a:r>
                        <a:rPr lang="it-IT" sz="1600" b="0" dirty="0">
                          <a:effectLst/>
                        </a:rPr>
                        <a:t>La trasparenza è intesa come accessibilità totale delle informazioni concernenti l'organizzazione e l'attività delle pubbliche amministrazioni, allo scopo di favorire forme diffuse di controllo sul perseguimento delle funzioni istituzionali e sull'utilizzo delle risorse pubbliche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3340" algn="ctr">
                        <a:lnSpc>
                          <a:spcPct val="97000"/>
                        </a:lnSpc>
                        <a:spcBef>
                          <a:spcPts val="220"/>
                        </a:spcBef>
                        <a:spcAft>
                          <a:spcPts val="0"/>
                        </a:spcAft>
                      </a:pPr>
                      <a:r>
                        <a:rPr lang="it-IT" sz="1600" b="0" dirty="0">
                          <a:effectLst/>
                        </a:rPr>
                        <a:t>La trasparenza è intesa come accessibilità totale </a:t>
                      </a:r>
                      <a:r>
                        <a:rPr lang="it-IT" sz="1600" b="1" dirty="0">
                          <a:solidFill>
                            <a:schemeClr val="accent2">
                              <a:lumMod val="50000"/>
                            </a:schemeClr>
                          </a:solidFill>
                          <a:effectLst/>
                        </a:rPr>
                        <a:t>dei dati e documenti </a:t>
                      </a:r>
                      <a:r>
                        <a:rPr lang="it-IT" sz="1600" b="0" dirty="0">
                          <a:effectLst/>
                        </a:rPr>
                        <a:t>detenuti dalle pubbliche amministrazioni, allo scopo di tutelare i diritti dei cittadini, promuovere la partecipazione degli interessati all’attività amministrativa e favorire forme diffuse di controllo sul perseguimento delle funzioni istituzionali e sull'utilizzo delle risorse pubbliche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34195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850900"/>
            <a:ext cx="8661400" cy="430887"/>
          </a:xfrm>
        </p:spPr>
        <p:txBody>
          <a:bodyPr/>
          <a:lstStyle/>
          <a:p>
            <a:pPr algn="ctr"/>
            <a:r>
              <a:rPr lang="it-IT" sz="2800" u="none" dirty="0" smtClean="0">
                <a:latin typeface="+mj-lt"/>
              </a:rPr>
              <a:t>(ART. 2) </a:t>
            </a:r>
            <a:endParaRPr lang="it-IT" sz="2800" u="none" dirty="0">
              <a:latin typeface="+mj-lt"/>
            </a:endParaRPr>
          </a:p>
        </p:txBody>
      </p:sp>
      <p:graphicFrame>
        <p:nvGraphicFramePr>
          <p:cNvPr id="4" name="Tabella 3"/>
          <p:cNvGraphicFramePr>
            <a:graphicFrameLocks noGrp="1"/>
          </p:cNvGraphicFramePr>
          <p:nvPr>
            <p:extLst>
              <p:ext uri="{D42A27DB-BD31-4B8C-83A1-F6EECF244321}">
                <p14:modId xmlns:p14="http://schemas.microsoft.com/office/powerpoint/2010/main" val="1077421051"/>
              </p:ext>
            </p:extLst>
          </p:nvPr>
        </p:nvGraphicFramePr>
        <p:xfrm>
          <a:off x="431800" y="1765300"/>
          <a:ext cx="7772400" cy="3657600"/>
        </p:xfrm>
        <a:graphic>
          <a:graphicData uri="http://schemas.openxmlformats.org/drawingml/2006/table">
            <a:tbl>
              <a:tblPr firstRow="1" firstCol="1" lastRow="1" lastCol="1" bandRow="1" bandCol="1">
                <a:tableStyleId>{5C22544A-7EE6-4342-B048-85BDC9FD1C3A}</a:tableStyleId>
              </a:tblPr>
              <a:tblGrid>
                <a:gridCol w="3814043"/>
                <a:gridCol w="3958357"/>
              </a:tblGrid>
              <a:tr h="601140">
                <a:tc>
                  <a:txBody>
                    <a:bodyPr/>
                    <a:lstStyle/>
                    <a:p>
                      <a:pPr marL="1398905" marR="1387475" algn="just">
                        <a:spcBef>
                          <a:spcPts val="185"/>
                        </a:spcBef>
                        <a:spcAft>
                          <a:spcPts val="0"/>
                        </a:spcAft>
                      </a:pPr>
                      <a:r>
                        <a:rPr lang="it-IT" sz="2000" b="1" dirty="0" smtClean="0">
                          <a:effectLst/>
                        </a:rPr>
                        <a:t>PRIMA</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98270" marR="1387475" algn="just">
                        <a:spcBef>
                          <a:spcPts val="185"/>
                        </a:spcBef>
                        <a:spcAft>
                          <a:spcPts val="0"/>
                        </a:spcAft>
                      </a:pPr>
                      <a:r>
                        <a:rPr lang="it-IT" sz="2000" b="1" dirty="0">
                          <a:effectLst/>
                        </a:rPr>
                        <a:t>ADESSO</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56460">
                <a:tc>
                  <a:txBody>
                    <a:bodyPr/>
                    <a:lstStyle/>
                    <a:p>
                      <a:pPr marL="67945" marR="53340" algn="ctr">
                        <a:lnSpc>
                          <a:spcPct val="97000"/>
                        </a:lnSpc>
                        <a:spcBef>
                          <a:spcPts val="225"/>
                        </a:spcBef>
                        <a:spcAft>
                          <a:spcPts val="0"/>
                        </a:spcAft>
                      </a:pPr>
                      <a:r>
                        <a:rPr lang="it-IT" sz="1600" b="0" dirty="0">
                          <a:solidFill>
                            <a:schemeClr val="bg1"/>
                          </a:solidFill>
                          <a:effectLst/>
                          <a:latin typeface="+mn-lt"/>
                          <a:ea typeface="Calibri" panose="020F0502020204030204" pitchFamily="34" charset="0"/>
                          <a:cs typeface="Times New Roman" panose="02020603050405020304" pitchFamily="18" charset="0"/>
                        </a:rPr>
                        <a:t>Le disposizioni del presente </a:t>
                      </a:r>
                      <a:r>
                        <a:rPr lang="it-IT" sz="1600" b="0" dirty="0" smtClean="0">
                          <a:solidFill>
                            <a:schemeClr val="bg1"/>
                          </a:solidFill>
                          <a:effectLst/>
                          <a:latin typeface="+mn-lt"/>
                          <a:ea typeface="Calibri" panose="020F0502020204030204" pitchFamily="34" charset="0"/>
                          <a:cs typeface="Times New Roman" panose="02020603050405020304" pitchFamily="18" charset="0"/>
                        </a:rPr>
                        <a:t>Decreto individuano </a:t>
                      </a:r>
                      <a:r>
                        <a:rPr lang="it-IT" sz="1600" b="0" dirty="0">
                          <a:solidFill>
                            <a:schemeClr val="bg1"/>
                          </a:solidFill>
                          <a:effectLst/>
                          <a:latin typeface="+mn-lt"/>
                          <a:ea typeface="Calibri" panose="020F0502020204030204" pitchFamily="34" charset="0"/>
                          <a:cs typeface="Times New Roman" panose="02020603050405020304" pitchFamily="18" charset="0"/>
                        </a:rPr>
                        <a:t>gli obblighi di trasparenza concernenti l'organizzazione e l'attività delle </a:t>
                      </a:r>
                      <a:r>
                        <a:rPr lang="it-IT" sz="1600" b="0" dirty="0" smtClean="0">
                          <a:solidFill>
                            <a:schemeClr val="bg1"/>
                          </a:solidFill>
                          <a:effectLst/>
                          <a:latin typeface="+mn-lt"/>
                          <a:ea typeface="Calibri" panose="020F0502020204030204" pitchFamily="34" charset="0"/>
                          <a:cs typeface="Times New Roman" panose="02020603050405020304" pitchFamily="18" charset="0"/>
                        </a:rPr>
                        <a:t>Pubbliche Amministrazioni e </a:t>
                      </a:r>
                      <a:r>
                        <a:rPr lang="it-IT" sz="1600" b="0" dirty="0">
                          <a:solidFill>
                            <a:schemeClr val="bg1"/>
                          </a:solidFill>
                          <a:effectLst/>
                          <a:latin typeface="+mn-lt"/>
                          <a:ea typeface="Calibri" panose="020F0502020204030204" pitchFamily="34" charset="0"/>
                          <a:cs typeface="Times New Roman" panose="02020603050405020304" pitchFamily="18" charset="0"/>
                        </a:rPr>
                        <a:t>le modalità per la sua realizzazione.</a:t>
                      </a:r>
                    </a:p>
                  </a:txBody>
                  <a:tcPr marL="0" marR="0" marT="0" marB="0" anchor="ctr"/>
                </a:tc>
                <a:tc>
                  <a:txBody>
                    <a:bodyPr/>
                    <a:lstStyle/>
                    <a:p>
                      <a:pPr marL="67945" marR="52705" algn="ctr">
                        <a:lnSpc>
                          <a:spcPct val="97000"/>
                        </a:lnSpc>
                        <a:spcBef>
                          <a:spcPts val="220"/>
                        </a:spcBef>
                        <a:spcAft>
                          <a:spcPts val="0"/>
                        </a:spcAft>
                      </a:pPr>
                      <a:r>
                        <a:rPr lang="it-IT" sz="1600" b="0" dirty="0">
                          <a:solidFill>
                            <a:schemeClr val="bg1"/>
                          </a:solidFill>
                          <a:effectLst/>
                          <a:latin typeface="+mn-lt"/>
                          <a:ea typeface="Calibri" panose="020F0502020204030204" pitchFamily="34" charset="0"/>
                          <a:cs typeface="Times New Roman" panose="02020603050405020304" pitchFamily="18" charset="0"/>
                        </a:rPr>
                        <a:t>Le disposizioni del presente </a:t>
                      </a:r>
                      <a:r>
                        <a:rPr lang="it-IT" sz="1600" b="0" dirty="0" smtClean="0">
                          <a:solidFill>
                            <a:schemeClr val="bg1"/>
                          </a:solidFill>
                          <a:effectLst/>
                          <a:latin typeface="+mn-lt"/>
                          <a:ea typeface="Calibri" panose="020F0502020204030204" pitchFamily="34" charset="0"/>
                          <a:cs typeface="Times New Roman" panose="02020603050405020304" pitchFamily="18" charset="0"/>
                        </a:rPr>
                        <a:t>Decreto disciplinano </a:t>
                      </a:r>
                      <a:r>
                        <a:rPr lang="it-IT" sz="1600" b="1" dirty="0">
                          <a:solidFill>
                            <a:schemeClr val="accent2">
                              <a:lumMod val="50000"/>
                            </a:schemeClr>
                          </a:solidFill>
                          <a:effectLst/>
                          <a:latin typeface="+mn-lt"/>
                          <a:ea typeface="Calibri" panose="020F0502020204030204" pitchFamily="34" charset="0"/>
                          <a:cs typeface="Times New Roman" panose="02020603050405020304" pitchFamily="18" charset="0"/>
                        </a:rPr>
                        <a:t>la libertà di accesso di chiunque ai dati e ai documenti detenuti dalle pubbliche amministrazioni e dagli altri soggetti di cui </a:t>
                      </a:r>
                      <a:r>
                        <a:rPr lang="it-IT" sz="1600" b="1" spc="-20" dirty="0">
                          <a:solidFill>
                            <a:schemeClr val="accent2">
                              <a:lumMod val="50000"/>
                            </a:schemeClr>
                          </a:solidFill>
                          <a:effectLst/>
                          <a:latin typeface="+mn-lt"/>
                          <a:ea typeface="Calibri" panose="020F0502020204030204" pitchFamily="34" charset="0"/>
                          <a:cs typeface="Times New Roman" panose="02020603050405020304" pitchFamily="18" charset="0"/>
                        </a:rPr>
                        <a:t>all’articolo </a:t>
                      </a:r>
                      <a:r>
                        <a:rPr lang="it-IT" sz="1600" b="1" dirty="0">
                          <a:solidFill>
                            <a:schemeClr val="accent2">
                              <a:lumMod val="50000"/>
                            </a:schemeClr>
                          </a:solidFill>
                          <a:effectLst/>
                          <a:latin typeface="+mn-lt"/>
                          <a:ea typeface="Calibri" panose="020F0502020204030204" pitchFamily="34" charset="0"/>
                          <a:cs typeface="Times New Roman" panose="02020603050405020304" pitchFamily="18" charset="0"/>
                        </a:rPr>
                        <a:t>2-bis,</a:t>
                      </a:r>
                      <a:r>
                        <a:rPr lang="it-IT" sz="1600" b="0" dirty="0">
                          <a:solidFill>
                            <a:schemeClr val="bg1"/>
                          </a:solidFill>
                          <a:effectLst/>
                          <a:latin typeface="+mn-lt"/>
                          <a:ea typeface="Calibri" panose="020F0502020204030204" pitchFamily="34" charset="0"/>
                          <a:cs typeface="Times New Roman" panose="02020603050405020304" pitchFamily="18" charset="0"/>
                        </a:rPr>
                        <a:t> </a:t>
                      </a:r>
                      <a:r>
                        <a:rPr lang="it-IT" sz="1600" b="0" spc="-15" dirty="0">
                          <a:solidFill>
                            <a:schemeClr val="bg1"/>
                          </a:solidFill>
                          <a:effectLst/>
                          <a:latin typeface="+mn-lt"/>
                          <a:ea typeface="Calibri" panose="020F0502020204030204" pitchFamily="34" charset="0"/>
                          <a:cs typeface="Times New Roman" panose="02020603050405020304" pitchFamily="18" charset="0"/>
                        </a:rPr>
                        <a:t>garantita, </a:t>
                      </a:r>
                      <a:r>
                        <a:rPr lang="it-IT" sz="1600" b="0" dirty="0">
                          <a:solidFill>
                            <a:schemeClr val="bg1"/>
                          </a:solidFill>
                          <a:effectLst/>
                          <a:latin typeface="+mn-lt"/>
                          <a:ea typeface="Calibri" panose="020F0502020204030204" pitchFamily="34" charset="0"/>
                          <a:cs typeface="Times New Roman" panose="02020603050405020304" pitchFamily="18" charset="0"/>
                        </a:rPr>
                        <a:t>nel rispetto dei limiti relativi alla tutela di interessi pubblici e privati giuridicamente rilevanti, </a:t>
                      </a:r>
                      <a:r>
                        <a:rPr lang="it-IT" sz="1600" b="0" spc="-15" dirty="0">
                          <a:solidFill>
                            <a:schemeClr val="bg1"/>
                          </a:solidFill>
                          <a:effectLst/>
                          <a:latin typeface="+mn-lt"/>
                          <a:ea typeface="Calibri" panose="020F0502020204030204" pitchFamily="34" charset="0"/>
                          <a:cs typeface="Times New Roman" panose="02020603050405020304" pitchFamily="18" charset="0"/>
                        </a:rPr>
                        <a:t>tramite </a:t>
                      </a:r>
                      <a:r>
                        <a:rPr lang="it-IT" sz="1600" b="0" spc="-20" dirty="0">
                          <a:solidFill>
                            <a:schemeClr val="bg1"/>
                          </a:solidFill>
                          <a:effectLst/>
                          <a:latin typeface="+mn-lt"/>
                          <a:ea typeface="Calibri" panose="020F0502020204030204" pitchFamily="34" charset="0"/>
                          <a:cs typeface="Times New Roman" panose="02020603050405020304" pitchFamily="18" charset="0"/>
                        </a:rPr>
                        <a:t>l’accesso </a:t>
                      </a:r>
                      <a:r>
                        <a:rPr lang="it-IT" sz="1600" b="0" dirty="0">
                          <a:solidFill>
                            <a:schemeClr val="bg1"/>
                          </a:solidFill>
                          <a:effectLst/>
                          <a:latin typeface="+mn-lt"/>
                          <a:ea typeface="Calibri" panose="020F0502020204030204" pitchFamily="34" charset="0"/>
                          <a:cs typeface="Times New Roman" panose="02020603050405020304" pitchFamily="18" charset="0"/>
                        </a:rPr>
                        <a:t>civico e </a:t>
                      </a:r>
                      <a:r>
                        <a:rPr lang="it-IT" sz="1600" b="0" spc="-15" dirty="0">
                          <a:solidFill>
                            <a:schemeClr val="bg1"/>
                          </a:solidFill>
                          <a:effectLst/>
                          <a:latin typeface="+mn-lt"/>
                          <a:ea typeface="Calibri" panose="020F0502020204030204" pitchFamily="34" charset="0"/>
                          <a:cs typeface="Times New Roman" panose="02020603050405020304" pitchFamily="18" charset="0"/>
                        </a:rPr>
                        <a:t>tramite </a:t>
                      </a:r>
                      <a:r>
                        <a:rPr lang="it-IT" sz="1600" b="0" dirty="0">
                          <a:solidFill>
                            <a:schemeClr val="bg1"/>
                          </a:solidFill>
                          <a:effectLst/>
                          <a:latin typeface="+mn-lt"/>
                          <a:ea typeface="Calibri" panose="020F0502020204030204" pitchFamily="34" charset="0"/>
                          <a:cs typeface="Times New Roman" panose="02020603050405020304" pitchFamily="18" charset="0"/>
                        </a:rPr>
                        <a:t>la pubblicazione di documenti, informazioni e dati concernenti l'organizzazione e </a:t>
                      </a:r>
                      <a:r>
                        <a:rPr lang="it-IT" sz="1600" b="0" spc="-15" dirty="0">
                          <a:solidFill>
                            <a:schemeClr val="bg1"/>
                          </a:solidFill>
                          <a:effectLst/>
                          <a:latin typeface="+mn-lt"/>
                          <a:ea typeface="Calibri" panose="020F0502020204030204" pitchFamily="34" charset="0"/>
                          <a:cs typeface="Times New Roman" panose="02020603050405020304" pitchFamily="18" charset="0"/>
                        </a:rPr>
                        <a:t>l'attività </a:t>
                      </a:r>
                      <a:r>
                        <a:rPr lang="it-IT" sz="1600" b="0" dirty="0">
                          <a:solidFill>
                            <a:schemeClr val="bg1"/>
                          </a:solidFill>
                          <a:effectLst/>
                          <a:latin typeface="+mn-lt"/>
                          <a:ea typeface="Calibri" panose="020F0502020204030204" pitchFamily="34" charset="0"/>
                          <a:cs typeface="Times New Roman" panose="02020603050405020304" pitchFamily="18" charset="0"/>
                        </a:rPr>
                        <a:t>delle pubbliche amministrazioni e le modalità per la loro</a:t>
                      </a:r>
                      <a:r>
                        <a:rPr lang="it-IT" sz="1600" b="0" spc="-5" dirty="0">
                          <a:solidFill>
                            <a:schemeClr val="bg1"/>
                          </a:solidFill>
                          <a:effectLst/>
                          <a:latin typeface="+mn-lt"/>
                          <a:ea typeface="Calibri" panose="020F0502020204030204" pitchFamily="34" charset="0"/>
                          <a:cs typeface="Times New Roman" panose="02020603050405020304" pitchFamily="18" charset="0"/>
                        </a:rPr>
                        <a:t> </a:t>
                      </a:r>
                      <a:r>
                        <a:rPr lang="it-IT" sz="1600" b="0" dirty="0">
                          <a:solidFill>
                            <a:schemeClr val="bg1"/>
                          </a:solidFill>
                          <a:effectLst/>
                          <a:latin typeface="+mn-lt"/>
                          <a:ea typeface="Calibri" panose="020F0502020204030204" pitchFamily="34" charset="0"/>
                          <a:cs typeface="Times New Roman" panose="02020603050405020304" pitchFamily="18" charset="0"/>
                        </a:rPr>
                        <a:t>realizzazione</a:t>
                      </a:r>
                    </a:p>
                  </a:txBody>
                  <a:tcPr marL="0" marR="0" marT="0" marB="0" anchor="ctr"/>
                </a:tc>
              </a:tr>
            </a:tbl>
          </a:graphicData>
        </a:graphic>
      </p:graphicFrame>
    </p:spTree>
    <p:extLst>
      <p:ext uri="{BB962C8B-B14F-4D97-AF65-F5344CB8AC3E}">
        <p14:creationId xmlns:p14="http://schemas.microsoft.com/office/powerpoint/2010/main" val="3392051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850900"/>
            <a:ext cx="8661400" cy="430887"/>
          </a:xfrm>
        </p:spPr>
        <p:txBody>
          <a:bodyPr/>
          <a:lstStyle/>
          <a:p>
            <a:pPr algn="ctr"/>
            <a:r>
              <a:rPr lang="it-IT" sz="2800" u="none" dirty="0" smtClean="0">
                <a:latin typeface="+mj-lt"/>
              </a:rPr>
              <a:t>(ART. 3) </a:t>
            </a:r>
            <a:endParaRPr lang="it-IT" sz="2800" u="none" dirty="0">
              <a:latin typeface="+mj-lt"/>
            </a:endParaRPr>
          </a:p>
        </p:txBody>
      </p:sp>
      <p:graphicFrame>
        <p:nvGraphicFramePr>
          <p:cNvPr id="4" name="Tabella 3"/>
          <p:cNvGraphicFramePr>
            <a:graphicFrameLocks noGrp="1"/>
          </p:cNvGraphicFramePr>
          <p:nvPr>
            <p:extLst>
              <p:ext uri="{D42A27DB-BD31-4B8C-83A1-F6EECF244321}">
                <p14:modId xmlns:p14="http://schemas.microsoft.com/office/powerpoint/2010/main" val="2535872143"/>
              </p:ext>
            </p:extLst>
          </p:nvPr>
        </p:nvGraphicFramePr>
        <p:xfrm>
          <a:off x="431800" y="1765300"/>
          <a:ext cx="7772400" cy="3657600"/>
        </p:xfrm>
        <a:graphic>
          <a:graphicData uri="http://schemas.openxmlformats.org/drawingml/2006/table">
            <a:tbl>
              <a:tblPr firstRow="1" firstCol="1" lastRow="1" lastCol="1" bandRow="1" bandCol="1">
                <a:tableStyleId>{5C22544A-7EE6-4342-B048-85BDC9FD1C3A}</a:tableStyleId>
              </a:tblPr>
              <a:tblGrid>
                <a:gridCol w="3814043"/>
                <a:gridCol w="3958357"/>
              </a:tblGrid>
              <a:tr h="601140">
                <a:tc>
                  <a:txBody>
                    <a:bodyPr/>
                    <a:lstStyle/>
                    <a:p>
                      <a:pPr marL="1398905" marR="1387475" algn="just">
                        <a:spcBef>
                          <a:spcPts val="185"/>
                        </a:spcBef>
                        <a:spcAft>
                          <a:spcPts val="0"/>
                        </a:spcAft>
                      </a:pPr>
                      <a:r>
                        <a:rPr lang="it-IT" sz="2000" b="1" dirty="0" smtClean="0">
                          <a:effectLst/>
                        </a:rPr>
                        <a:t>PRIMA</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98270" marR="1387475" algn="just">
                        <a:spcBef>
                          <a:spcPts val="185"/>
                        </a:spcBef>
                        <a:spcAft>
                          <a:spcPts val="0"/>
                        </a:spcAft>
                      </a:pPr>
                      <a:r>
                        <a:rPr lang="it-IT" sz="2000" b="1" dirty="0">
                          <a:effectLst/>
                        </a:rPr>
                        <a:t>ADESSO</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56460">
                <a:tc>
                  <a:txBody>
                    <a:bodyPr/>
                    <a:lstStyle/>
                    <a:p>
                      <a:pPr marL="67945" marR="53975" algn="ctr">
                        <a:lnSpc>
                          <a:spcPct val="97000"/>
                        </a:lnSpc>
                        <a:spcBef>
                          <a:spcPts val="225"/>
                        </a:spcBef>
                        <a:spcAft>
                          <a:spcPts val="0"/>
                        </a:spcAft>
                      </a:pPr>
                      <a:r>
                        <a:rPr lang="it-IT" sz="1600" b="0" dirty="0">
                          <a:solidFill>
                            <a:schemeClr val="bg1"/>
                          </a:solidFill>
                          <a:effectLst/>
                          <a:latin typeface="+mn-lt"/>
                          <a:ea typeface="Calibri" panose="020F0502020204030204" pitchFamily="34" charset="0"/>
                          <a:cs typeface="Times New Roman" panose="02020603050405020304" pitchFamily="18" charset="0"/>
                        </a:rPr>
                        <a:t>Tutti i documenti, le informazioni e i dati oggetto di pubblicazione obbligatoria ai sensi della normativa vigente sono pubblici e chiunque ha diritto di conoscerli, di fruirne gratuitamente, e di utilizzarli e riutilizzarli ai sensi dell'articolo 7</a:t>
                      </a:r>
                    </a:p>
                  </a:txBody>
                  <a:tcPr marL="0" marR="0" marT="0" marB="0" anchor="ctr"/>
                </a:tc>
                <a:tc>
                  <a:txBody>
                    <a:bodyPr/>
                    <a:lstStyle/>
                    <a:p>
                      <a:pPr marL="67945" marR="53340" algn="ctr">
                        <a:lnSpc>
                          <a:spcPct val="97000"/>
                        </a:lnSpc>
                        <a:spcBef>
                          <a:spcPts val="220"/>
                        </a:spcBef>
                        <a:spcAft>
                          <a:spcPts val="0"/>
                        </a:spcAft>
                      </a:pPr>
                      <a:r>
                        <a:rPr lang="it-IT" sz="1600" b="0" spc="-30" dirty="0">
                          <a:solidFill>
                            <a:schemeClr val="bg1"/>
                          </a:solidFill>
                          <a:effectLst/>
                          <a:latin typeface="+mn-lt"/>
                          <a:ea typeface="Calibri" panose="020F0502020204030204" pitchFamily="34" charset="0"/>
                          <a:cs typeface="Times New Roman" panose="02020603050405020304" pitchFamily="18" charset="0"/>
                        </a:rPr>
                        <a:t>Tutti </a:t>
                      </a:r>
                      <a:r>
                        <a:rPr lang="it-IT" sz="1600" b="0" dirty="0">
                          <a:solidFill>
                            <a:schemeClr val="bg1"/>
                          </a:solidFill>
                          <a:effectLst/>
                          <a:latin typeface="+mn-lt"/>
                          <a:ea typeface="Calibri" panose="020F0502020204030204" pitchFamily="34" charset="0"/>
                          <a:cs typeface="Times New Roman" panose="02020603050405020304" pitchFamily="18" charset="0"/>
                        </a:rPr>
                        <a:t>i documenti, le informazioni e i dati </a:t>
                      </a:r>
                      <a:r>
                        <a:rPr lang="it-IT" sz="1600" b="1" spc="-15" dirty="0">
                          <a:solidFill>
                            <a:schemeClr val="accent2">
                              <a:lumMod val="50000"/>
                            </a:schemeClr>
                          </a:solidFill>
                          <a:effectLst/>
                          <a:latin typeface="+mn-lt"/>
                          <a:ea typeface="Calibri" panose="020F0502020204030204" pitchFamily="34" charset="0"/>
                          <a:cs typeface="Times New Roman" panose="02020603050405020304" pitchFamily="18" charset="0"/>
                        </a:rPr>
                        <a:t>oggetto </a:t>
                      </a:r>
                      <a:r>
                        <a:rPr lang="it-IT" sz="1600" b="1" dirty="0">
                          <a:solidFill>
                            <a:schemeClr val="accent2">
                              <a:lumMod val="50000"/>
                            </a:schemeClr>
                          </a:solidFill>
                          <a:effectLst/>
                          <a:latin typeface="+mn-lt"/>
                          <a:ea typeface="Calibri" panose="020F0502020204030204" pitchFamily="34" charset="0"/>
                          <a:cs typeface="Times New Roman" panose="02020603050405020304" pitchFamily="18" charset="0"/>
                        </a:rPr>
                        <a:t>di accesso civico</a:t>
                      </a:r>
                      <a:r>
                        <a:rPr lang="it-IT" sz="1600" b="0" dirty="0">
                          <a:solidFill>
                            <a:schemeClr val="bg1"/>
                          </a:solidFill>
                          <a:effectLst/>
                          <a:latin typeface="+mn-lt"/>
                          <a:ea typeface="Calibri" panose="020F0502020204030204" pitchFamily="34" charset="0"/>
                          <a:cs typeface="Times New Roman" panose="02020603050405020304" pitchFamily="18" charset="0"/>
                        </a:rPr>
                        <a:t>, ivi compresi quelli oggetto di pubblicazione obbligatoria ai sensi della normativa vigente sono pubblici e chiunque ha diritto di conoscerli, di fruirne gratuitamente, e di utilizzarli e riutilizzarli ai sensi dell'articolo 7.</a:t>
                      </a:r>
                    </a:p>
                  </a:txBody>
                  <a:tcPr marL="0" marR="0" marT="0" marB="0" anchor="ctr"/>
                </a:tc>
              </a:tr>
            </a:tbl>
          </a:graphicData>
        </a:graphic>
      </p:graphicFrame>
    </p:spTree>
    <p:extLst>
      <p:ext uri="{BB962C8B-B14F-4D97-AF65-F5344CB8AC3E}">
        <p14:creationId xmlns:p14="http://schemas.microsoft.com/office/powerpoint/2010/main" val="2926026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850900"/>
            <a:ext cx="8661400" cy="430887"/>
          </a:xfrm>
        </p:spPr>
        <p:txBody>
          <a:bodyPr/>
          <a:lstStyle/>
          <a:p>
            <a:pPr algn="ctr"/>
            <a:r>
              <a:rPr lang="it-IT" sz="2800" u="none" dirty="0" smtClean="0">
                <a:latin typeface="+mj-lt"/>
              </a:rPr>
              <a:t>(ART. </a:t>
            </a:r>
            <a:r>
              <a:rPr lang="it-IT" sz="2800" u="none" dirty="0">
                <a:latin typeface="+mj-lt"/>
              </a:rPr>
              <a:t>5 – Accesso civico) </a:t>
            </a:r>
          </a:p>
        </p:txBody>
      </p:sp>
      <p:graphicFrame>
        <p:nvGraphicFramePr>
          <p:cNvPr id="4" name="Tabella 3"/>
          <p:cNvGraphicFramePr>
            <a:graphicFrameLocks noGrp="1"/>
          </p:cNvGraphicFramePr>
          <p:nvPr>
            <p:extLst>
              <p:ext uri="{D42A27DB-BD31-4B8C-83A1-F6EECF244321}">
                <p14:modId xmlns:p14="http://schemas.microsoft.com/office/powerpoint/2010/main" val="2897100708"/>
              </p:ext>
            </p:extLst>
          </p:nvPr>
        </p:nvGraphicFramePr>
        <p:xfrm>
          <a:off x="431800" y="1612900"/>
          <a:ext cx="7812000" cy="4017027"/>
        </p:xfrm>
        <a:graphic>
          <a:graphicData uri="http://schemas.openxmlformats.org/drawingml/2006/table">
            <a:tbl>
              <a:tblPr firstRow="1" firstCol="1" lastRow="1" lastCol="1" bandRow="1" bandCol="1">
                <a:tableStyleId>{5C22544A-7EE6-4342-B048-85BDC9FD1C3A}</a:tableStyleId>
              </a:tblPr>
              <a:tblGrid>
                <a:gridCol w="3814999"/>
                <a:gridCol w="3997001"/>
              </a:tblGrid>
              <a:tr h="533400">
                <a:tc>
                  <a:txBody>
                    <a:bodyPr/>
                    <a:lstStyle/>
                    <a:p>
                      <a:pPr marL="1398905" marR="1387475" algn="just">
                        <a:spcBef>
                          <a:spcPts val="185"/>
                        </a:spcBef>
                        <a:spcAft>
                          <a:spcPts val="0"/>
                        </a:spcAft>
                      </a:pPr>
                      <a:r>
                        <a:rPr lang="it-IT" sz="2000" b="1" dirty="0" smtClean="0">
                          <a:effectLst/>
                        </a:rPr>
                        <a:t>PRIMA</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98270" marR="1387475" algn="just">
                        <a:spcBef>
                          <a:spcPts val="185"/>
                        </a:spcBef>
                        <a:spcAft>
                          <a:spcPts val="0"/>
                        </a:spcAft>
                      </a:pPr>
                      <a:r>
                        <a:rPr lang="it-IT" sz="2000" b="1" dirty="0">
                          <a:effectLst/>
                        </a:rPr>
                        <a:t>ADESSO</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483627">
                <a:tc>
                  <a:txBody>
                    <a:bodyPr/>
                    <a:lstStyle/>
                    <a:p>
                      <a:pPr marL="68580" marR="53975" indent="-635" algn="ctr">
                        <a:lnSpc>
                          <a:spcPct val="97000"/>
                        </a:lnSpc>
                        <a:spcBef>
                          <a:spcPts val="225"/>
                        </a:spcBef>
                        <a:spcAft>
                          <a:spcPts val="0"/>
                        </a:spcAft>
                      </a:pPr>
                      <a:r>
                        <a:rPr lang="it-IT" sz="1600" b="0" dirty="0">
                          <a:solidFill>
                            <a:schemeClr val="bg1"/>
                          </a:solidFill>
                          <a:effectLst/>
                          <a:latin typeface="+mn-lt"/>
                          <a:ea typeface="Calibri" panose="020F0502020204030204" pitchFamily="34" charset="0"/>
                          <a:cs typeface="Times New Roman" panose="02020603050405020304" pitchFamily="18" charset="0"/>
                        </a:rPr>
                        <a:t>1. L'obbligo previsto dalla normativa vigente in capo alle pubbliche amministrazioni di pubblicare documenti, informazioni o dati comporta il diritto di chiunque di richiedere i medesimi, nei casi in cui sia stata omessa la loro pubblicazione.</a:t>
                      </a:r>
                    </a:p>
                  </a:txBody>
                  <a:tcPr marL="0" marR="0" marT="0" marB="0"/>
                </a:tc>
                <a:tc>
                  <a:txBody>
                    <a:bodyPr/>
                    <a:lstStyle/>
                    <a:p>
                      <a:pPr marL="0" lvl="0" indent="0" algn="ctr">
                        <a:lnSpc>
                          <a:spcPts val="2180"/>
                        </a:lnSpc>
                        <a:spcBef>
                          <a:spcPts val="185"/>
                        </a:spcBef>
                        <a:spcAft>
                          <a:spcPts val="0"/>
                        </a:spcAft>
                        <a:buClr>
                          <a:srgbClr val="1B345B"/>
                        </a:buClr>
                        <a:buSzPts val="1800"/>
                        <a:buFont typeface="Calibri" panose="020F0502020204030204" pitchFamily="34" charset="0"/>
                        <a:buNone/>
                        <a:tabLst>
                          <a:tab pos="294005" algn="l"/>
                        </a:tabLst>
                      </a:pPr>
                      <a:r>
                        <a:rPr lang="it-IT" sz="1600" b="0" dirty="0" smtClean="0">
                          <a:solidFill>
                            <a:schemeClr val="bg1"/>
                          </a:solidFill>
                          <a:effectLst/>
                          <a:latin typeface="+mn-lt"/>
                          <a:ea typeface="Calibri" panose="020F0502020204030204" pitchFamily="34" charset="0"/>
                          <a:cs typeface="Times New Roman" panose="02020603050405020304" pitchFamily="18" charset="0"/>
                        </a:rPr>
                        <a:t>1.</a:t>
                      </a:r>
                      <a:r>
                        <a:rPr lang="it-IT" sz="1600" b="0" baseline="0" dirty="0" smtClean="0">
                          <a:solidFill>
                            <a:schemeClr val="bg1"/>
                          </a:solidFill>
                          <a:effectLst/>
                          <a:latin typeface="+mn-lt"/>
                          <a:ea typeface="Calibri" panose="020F0502020204030204" pitchFamily="34" charset="0"/>
                          <a:cs typeface="Times New Roman" panose="02020603050405020304" pitchFamily="18" charset="0"/>
                        </a:rPr>
                        <a:t> </a:t>
                      </a:r>
                      <a:r>
                        <a:rPr lang="it-IT" sz="1600" b="0" dirty="0" smtClean="0">
                          <a:solidFill>
                            <a:schemeClr val="bg1"/>
                          </a:solidFill>
                          <a:effectLst/>
                          <a:latin typeface="+mn-lt"/>
                          <a:ea typeface="Calibri" panose="020F0502020204030204" pitchFamily="34" charset="0"/>
                          <a:cs typeface="Times New Roman" panose="02020603050405020304" pitchFamily="18" charset="0"/>
                        </a:rPr>
                        <a:t>Idem</a:t>
                      </a:r>
                    </a:p>
                    <a:p>
                      <a:pPr marL="0" lvl="0" indent="0" algn="ctr">
                        <a:lnSpc>
                          <a:spcPts val="2180"/>
                        </a:lnSpc>
                        <a:spcBef>
                          <a:spcPts val="185"/>
                        </a:spcBef>
                        <a:spcAft>
                          <a:spcPts val="0"/>
                        </a:spcAft>
                        <a:buClr>
                          <a:srgbClr val="1B345B"/>
                        </a:buClr>
                        <a:buSzPts val="1800"/>
                        <a:buFont typeface="Calibri" panose="020F0502020204030204" pitchFamily="34" charset="0"/>
                        <a:buNone/>
                        <a:tabLst>
                          <a:tab pos="294005" algn="l"/>
                        </a:tabLst>
                      </a:pPr>
                      <a:endParaRPr lang="it-IT" sz="1600" b="0" dirty="0">
                        <a:solidFill>
                          <a:schemeClr val="bg1"/>
                        </a:solidFill>
                        <a:effectLst/>
                        <a:latin typeface="+mn-lt"/>
                        <a:ea typeface="Calibri" panose="020F0502020204030204" pitchFamily="34" charset="0"/>
                        <a:cs typeface="Times New Roman" panose="02020603050405020304" pitchFamily="18" charset="0"/>
                      </a:endParaRPr>
                    </a:p>
                    <a:p>
                      <a:pPr marL="0" marR="53975" lvl="0" indent="0" algn="ctr">
                        <a:lnSpc>
                          <a:spcPct val="97000"/>
                        </a:lnSpc>
                        <a:spcBef>
                          <a:spcPts val="15"/>
                        </a:spcBef>
                        <a:spcAft>
                          <a:spcPts val="0"/>
                        </a:spcAft>
                        <a:buClr>
                          <a:srgbClr val="1B345B"/>
                        </a:buClr>
                        <a:buSzPts val="1800"/>
                        <a:buFont typeface="Calibri" panose="020F0502020204030204" pitchFamily="34" charset="0"/>
                        <a:buNone/>
                        <a:tabLst>
                          <a:tab pos="351790" algn="l"/>
                        </a:tabLst>
                      </a:pPr>
                      <a:r>
                        <a:rPr lang="it-IT" sz="1600" b="0" dirty="0" smtClean="0">
                          <a:solidFill>
                            <a:schemeClr val="bg1"/>
                          </a:solidFill>
                          <a:effectLst/>
                          <a:latin typeface="+mn-lt"/>
                          <a:ea typeface="Calibri" panose="020F0502020204030204" pitchFamily="34" charset="0"/>
                          <a:cs typeface="Times New Roman" panose="02020603050405020304" pitchFamily="18" charset="0"/>
                        </a:rPr>
                        <a:t>2. Allo </a:t>
                      </a:r>
                      <a:r>
                        <a:rPr lang="it-IT" sz="1600" b="0" dirty="0">
                          <a:solidFill>
                            <a:schemeClr val="bg1"/>
                          </a:solidFill>
                          <a:effectLst/>
                          <a:latin typeface="+mn-lt"/>
                          <a:ea typeface="Calibri" panose="020F0502020204030204" pitchFamily="34" charset="0"/>
                          <a:cs typeface="Times New Roman" panose="02020603050405020304" pitchFamily="18" charset="0"/>
                        </a:rPr>
                        <a:t>scopo di </a:t>
                      </a:r>
                      <a:r>
                        <a:rPr lang="it-IT" sz="1600" b="0" spc="-15" dirty="0">
                          <a:solidFill>
                            <a:schemeClr val="bg1"/>
                          </a:solidFill>
                          <a:effectLst/>
                          <a:latin typeface="+mn-lt"/>
                          <a:ea typeface="Calibri" panose="020F0502020204030204" pitchFamily="34" charset="0"/>
                          <a:cs typeface="Times New Roman" panose="02020603050405020304" pitchFamily="18" charset="0"/>
                        </a:rPr>
                        <a:t>favorire </a:t>
                      </a:r>
                      <a:r>
                        <a:rPr lang="it-IT" sz="1600" b="0" dirty="0">
                          <a:solidFill>
                            <a:schemeClr val="bg1"/>
                          </a:solidFill>
                          <a:effectLst/>
                          <a:latin typeface="+mn-lt"/>
                          <a:ea typeface="Calibri" panose="020F0502020204030204" pitchFamily="34" charset="0"/>
                          <a:cs typeface="Times New Roman" panose="02020603050405020304" pitchFamily="18" charset="0"/>
                        </a:rPr>
                        <a:t>forme diffuse di controllo sul perseguimento delle funzioni istituzionali e sull'utilizzo delle risorse pubbliche e di promuovere la partecipazione al dibattito pubblico, chiunque ha diritto di accedere ai dati e ai documenti detenuti dalle pubbliche amministrazioni, ulteriori rispetto a quelli oggetto di pubblicazione ai sensi del presente </a:t>
                      </a:r>
                      <a:r>
                        <a:rPr lang="it-IT" sz="1600" b="0" spc="-15" dirty="0">
                          <a:solidFill>
                            <a:schemeClr val="bg1"/>
                          </a:solidFill>
                          <a:effectLst/>
                          <a:latin typeface="+mn-lt"/>
                          <a:ea typeface="Calibri" panose="020F0502020204030204" pitchFamily="34" charset="0"/>
                          <a:cs typeface="Times New Roman" panose="02020603050405020304" pitchFamily="18" charset="0"/>
                        </a:rPr>
                        <a:t>decreto, </a:t>
                      </a:r>
                      <a:r>
                        <a:rPr lang="it-IT" sz="1600" b="0" dirty="0">
                          <a:solidFill>
                            <a:schemeClr val="bg1"/>
                          </a:solidFill>
                          <a:effectLst/>
                          <a:latin typeface="+mn-lt"/>
                          <a:ea typeface="Calibri" panose="020F0502020204030204" pitchFamily="34" charset="0"/>
                          <a:cs typeface="Times New Roman" panose="02020603050405020304" pitchFamily="18" charset="0"/>
                        </a:rPr>
                        <a:t>nel rispetto dei limiti relativi alla tutela di interessi giuridicamente rilevanti secondo quanto </a:t>
                      </a:r>
                      <a:r>
                        <a:rPr lang="it-IT" sz="1600" b="0" spc="-15" dirty="0">
                          <a:solidFill>
                            <a:schemeClr val="bg1"/>
                          </a:solidFill>
                          <a:effectLst/>
                          <a:latin typeface="+mn-lt"/>
                          <a:ea typeface="Calibri" panose="020F0502020204030204" pitchFamily="34" charset="0"/>
                          <a:cs typeface="Times New Roman" panose="02020603050405020304" pitchFamily="18" charset="0"/>
                        </a:rPr>
                        <a:t>previsto </a:t>
                      </a:r>
                      <a:r>
                        <a:rPr lang="it-IT" sz="1600" b="0" spc="-20" dirty="0">
                          <a:solidFill>
                            <a:schemeClr val="bg1"/>
                          </a:solidFill>
                          <a:effectLst/>
                          <a:latin typeface="+mn-lt"/>
                          <a:ea typeface="Calibri" panose="020F0502020204030204" pitchFamily="34" charset="0"/>
                          <a:cs typeface="Times New Roman" panose="02020603050405020304" pitchFamily="18" charset="0"/>
                        </a:rPr>
                        <a:t>dall’articolo</a:t>
                      </a:r>
                      <a:r>
                        <a:rPr lang="it-IT" sz="1600" b="0" spc="45" dirty="0">
                          <a:solidFill>
                            <a:schemeClr val="bg1"/>
                          </a:solidFill>
                          <a:effectLst/>
                          <a:latin typeface="+mn-lt"/>
                          <a:ea typeface="Calibri" panose="020F0502020204030204" pitchFamily="34" charset="0"/>
                          <a:cs typeface="Times New Roman" panose="02020603050405020304" pitchFamily="18" charset="0"/>
                        </a:rPr>
                        <a:t> </a:t>
                      </a:r>
                      <a:r>
                        <a:rPr lang="it-IT" sz="1600" b="0" dirty="0">
                          <a:solidFill>
                            <a:schemeClr val="bg1"/>
                          </a:solidFill>
                          <a:effectLst/>
                          <a:latin typeface="+mn-lt"/>
                          <a:ea typeface="Calibri" panose="020F0502020204030204" pitchFamily="34" charset="0"/>
                          <a:cs typeface="Times New Roman" panose="02020603050405020304" pitchFamily="18" charset="0"/>
                        </a:rPr>
                        <a:t>5-bis.</a:t>
                      </a:r>
                    </a:p>
                  </a:txBody>
                  <a:tcPr marL="0" marR="0" marT="0" marB="0" anchor="ctr"/>
                </a:tc>
              </a:tr>
            </a:tbl>
          </a:graphicData>
        </a:graphic>
      </p:graphicFrame>
    </p:spTree>
    <p:extLst>
      <p:ext uri="{BB962C8B-B14F-4D97-AF65-F5344CB8AC3E}">
        <p14:creationId xmlns:p14="http://schemas.microsoft.com/office/powerpoint/2010/main" val="2083168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369332"/>
          </a:xfrm>
        </p:spPr>
        <p:txBody>
          <a:bodyPr/>
          <a:lstStyle/>
          <a:p>
            <a:pPr algn="ctr"/>
            <a:r>
              <a:rPr lang="it-IT" dirty="0" smtClean="0">
                <a:solidFill>
                  <a:schemeClr val="accent1">
                    <a:lumMod val="50000"/>
                  </a:schemeClr>
                </a:solidFill>
                <a:latin typeface="+mj-lt"/>
              </a:rPr>
              <a:t>PATRIMONIO INFORMATIVO PUBBLICO</a:t>
            </a:r>
            <a:endParaRPr lang="it-IT" dirty="0">
              <a:solidFill>
                <a:schemeClr val="accent1">
                  <a:lumMod val="50000"/>
                </a:schemeClr>
              </a:solidFill>
              <a:latin typeface="+mj-lt"/>
            </a:endParaRPr>
          </a:p>
        </p:txBody>
      </p:sp>
      <p:sp>
        <p:nvSpPr>
          <p:cNvPr id="3" name="Segnaposto testo 2"/>
          <p:cNvSpPr>
            <a:spLocks noGrp="1"/>
          </p:cNvSpPr>
          <p:nvPr>
            <p:ph type="body" idx="1"/>
          </p:nvPr>
        </p:nvSpPr>
        <p:spPr>
          <a:xfrm>
            <a:off x="5516190" y="1841500"/>
            <a:ext cx="3221410" cy="230832"/>
          </a:xfrm>
        </p:spPr>
        <p:txBody>
          <a:bodyPr/>
          <a:lstStyle/>
          <a:p>
            <a:r>
              <a:rPr lang="it-IT" sz="1500" b="1" dirty="0">
                <a:solidFill>
                  <a:schemeClr val="accent2">
                    <a:lumMod val="50000"/>
                  </a:schemeClr>
                </a:solidFill>
                <a:latin typeface="+mn-lt"/>
              </a:rPr>
              <a:t>OBBLIGHI DI PUBBLICAZIONE</a:t>
            </a:r>
          </a:p>
        </p:txBody>
      </p:sp>
      <p:grpSp>
        <p:nvGrpSpPr>
          <p:cNvPr id="4" name="Group 2"/>
          <p:cNvGrpSpPr>
            <a:grpSpLocks/>
          </p:cNvGrpSpPr>
          <p:nvPr/>
        </p:nvGrpSpPr>
        <p:grpSpPr bwMode="auto">
          <a:xfrm>
            <a:off x="4238625" y="1764057"/>
            <a:ext cx="1222375" cy="3505200"/>
            <a:chOff x="6896" y="-2835"/>
            <a:chExt cx="3963" cy="7638"/>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2835"/>
              <a:ext cx="3589" cy="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a:off x="10859" y="-2379"/>
              <a:ext cx="0" cy="0"/>
            </a:xfrm>
            <a:prstGeom prst="line">
              <a:avLst/>
            </a:prstGeom>
            <a:noFill/>
            <a:ln w="50292">
              <a:solidFill>
                <a:srgbClr val="1B345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Freeform 5"/>
            <p:cNvSpPr>
              <a:spLocks/>
            </p:cNvSpPr>
            <p:nvPr/>
          </p:nvSpPr>
          <p:spPr bwMode="auto">
            <a:xfrm>
              <a:off x="10612" y="-2498"/>
              <a:ext cx="238" cy="238"/>
            </a:xfrm>
            <a:custGeom>
              <a:avLst/>
              <a:gdLst>
                <a:gd name="T0" fmla="+- 0 10501 10264"/>
                <a:gd name="T1" fmla="*/ T0 w 238"/>
                <a:gd name="T2" fmla="+- 0 -2498 -2498"/>
                <a:gd name="T3" fmla="*/ -2498 h 238"/>
                <a:gd name="T4" fmla="+- 0 10264 10264"/>
                <a:gd name="T5" fmla="*/ T4 w 238"/>
                <a:gd name="T6" fmla="+- 0 -2379 -2498"/>
                <a:gd name="T7" fmla="*/ -2379 h 238"/>
                <a:gd name="T8" fmla="+- 0 10501 10264"/>
                <a:gd name="T9" fmla="*/ T8 w 238"/>
                <a:gd name="T10" fmla="+- 0 -2260 -2498"/>
                <a:gd name="T11" fmla="*/ -2260 h 238"/>
                <a:gd name="T12" fmla="+- 0 10501 10264"/>
                <a:gd name="T13" fmla="*/ T12 w 238"/>
                <a:gd name="T14" fmla="+- 0 -2498 -2498"/>
                <a:gd name="T15" fmla="*/ -2498 h 238"/>
              </a:gdLst>
              <a:ahLst/>
              <a:cxnLst>
                <a:cxn ang="0">
                  <a:pos x="T1" y="T3"/>
                </a:cxn>
                <a:cxn ang="0">
                  <a:pos x="T5" y="T7"/>
                </a:cxn>
                <a:cxn ang="0">
                  <a:pos x="T9" y="T11"/>
                </a:cxn>
                <a:cxn ang="0">
                  <a:pos x="T13" y="T15"/>
                </a:cxn>
              </a:cxnLst>
              <a:rect l="0" t="0" r="r" b="b"/>
              <a:pathLst>
                <a:path w="238" h="238">
                  <a:moveTo>
                    <a:pt x="237" y="0"/>
                  </a:moveTo>
                  <a:lnTo>
                    <a:pt x="0" y="119"/>
                  </a:lnTo>
                  <a:lnTo>
                    <a:pt x="237" y="238"/>
                  </a:lnTo>
                  <a:lnTo>
                    <a:pt x="237"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7" name="Group 10"/>
          <p:cNvGrpSpPr>
            <a:grpSpLocks/>
          </p:cNvGrpSpPr>
          <p:nvPr/>
        </p:nvGrpSpPr>
        <p:grpSpPr bwMode="auto">
          <a:xfrm>
            <a:off x="3730625" y="2076450"/>
            <a:ext cx="150813" cy="495300"/>
            <a:chOff x="5875" y="341"/>
            <a:chExt cx="238" cy="781"/>
          </a:xfrm>
        </p:grpSpPr>
        <p:sp>
          <p:nvSpPr>
            <p:cNvPr id="8" name="Line 12"/>
            <p:cNvSpPr>
              <a:spLocks noChangeShapeType="1"/>
            </p:cNvSpPr>
            <p:nvPr/>
          </p:nvSpPr>
          <p:spPr bwMode="auto">
            <a:xfrm>
              <a:off x="5994" y="341"/>
              <a:ext cx="0" cy="583"/>
            </a:xfrm>
            <a:prstGeom prst="line">
              <a:avLst/>
            </a:prstGeom>
            <a:noFill/>
            <a:ln w="50292">
              <a:solidFill>
                <a:srgbClr val="1B345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Freeform 11"/>
            <p:cNvSpPr>
              <a:spLocks/>
            </p:cNvSpPr>
            <p:nvPr/>
          </p:nvSpPr>
          <p:spPr bwMode="auto">
            <a:xfrm>
              <a:off x="5875" y="884"/>
              <a:ext cx="238" cy="238"/>
            </a:xfrm>
            <a:custGeom>
              <a:avLst/>
              <a:gdLst>
                <a:gd name="T0" fmla="+- 0 5875 5875"/>
                <a:gd name="T1" fmla="*/ T0 w 238"/>
                <a:gd name="T2" fmla="+- 0 884 884"/>
                <a:gd name="T3" fmla="*/ 884 h 238"/>
                <a:gd name="T4" fmla="+- 0 5994 5875"/>
                <a:gd name="T5" fmla="*/ T4 w 238"/>
                <a:gd name="T6" fmla="+- 0 1122 884"/>
                <a:gd name="T7" fmla="*/ 1122 h 238"/>
                <a:gd name="T8" fmla="+- 0 6113 5875"/>
                <a:gd name="T9" fmla="*/ T8 w 238"/>
                <a:gd name="T10" fmla="+- 0 884 884"/>
                <a:gd name="T11" fmla="*/ 884 h 238"/>
                <a:gd name="T12" fmla="+- 0 5875 5875"/>
                <a:gd name="T13" fmla="*/ T12 w 238"/>
                <a:gd name="T14" fmla="+- 0 884 884"/>
                <a:gd name="T15" fmla="*/ 884 h 238"/>
              </a:gdLst>
              <a:ahLst/>
              <a:cxnLst>
                <a:cxn ang="0">
                  <a:pos x="T1" y="T3"/>
                </a:cxn>
                <a:cxn ang="0">
                  <a:pos x="T5" y="T7"/>
                </a:cxn>
                <a:cxn ang="0">
                  <a:pos x="T9" y="T11"/>
                </a:cxn>
                <a:cxn ang="0">
                  <a:pos x="T13" y="T15"/>
                </a:cxn>
              </a:cxnLst>
              <a:rect l="0" t="0" r="r" b="b"/>
              <a:pathLst>
                <a:path w="238" h="238">
                  <a:moveTo>
                    <a:pt x="0" y="0"/>
                  </a:moveTo>
                  <a:lnTo>
                    <a:pt x="119" y="238"/>
                  </a:lnTo>
                  <a:lnTo>
                    <a:pt x="238" y="0"/>
                  </a:lnTo>
                  <a:lnTo>
                    <a:pt x="0"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10" name="Group 7"/>
          <p:cNvGrpSpPr>
            <a:grpSpLocks/>
          </p:cNvGrpSpPr>
          <p:nvPr/>
        </p:nvGrpSpPr>
        <p:grpSpPr bwMode="auto">
          <a:xfrm>
            <a:off x="3928782" y="2052638"/>
            <a:ext cx="160618" cy="2323934"/>
            <a:chOff x="6208" y="302"/>
            <a:chExt cx="238" cy="3987"/>
          </a:xfrm>
        </p:grpSpPr>
        <p:sp>
          <p:nvSpPr>
            <p:cNvPr id="11" name="Line 9"/>
            <p:cNvSpPr>
              <a:spLocks noChangeShapeType="1"/>
            </p:cNvSpPr>
            <p:nvPr/>
          </p:nvSpPr>
          <p:spPr bwMode="auto">
            <a:xfrm>
              <a:off x="6313" y="341"/>
              <a:ext cx="14" cy="3749"/>
            </a:xfrm>
            <a:prstGeom prst="line">
              <a:avLst/>
            </a:prstGeom>
            <a:noFill/>
            <a:ln w="50292">
              <a:solidFill>
                <a:srgbClr val="1B345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Freeform 8"/>
            <p:cNvSpPr>
              <a:spLocks/>
            </p:cNvSpPr>
            <p:nvPr/>
          </p:nvSpPr>
          <p:spPr bwMode="auto">
            <a:xfrm>
              <a:off x="6207" y="4049"/>
              <a:ext cx="238" cy="239"/>
            </a:xfrm>
            <a:custGeom>
              <a:avLst/>
              <a:gdLst>
                <a:gd name="T0" fmla="+- 0 6445 6208"/>
                <a:gd name="T1" fmla="*/ T0 w 238"/>
                <a:gd name="T2" fmla="+- 0 4050 4050"/>
                <a:gd name="T3" fmla="*/ 4050 h 239"/>
                <a:gd name="T4" fmla="+- 0 6208 6208"/>
                <a:gd name="T5" fmla="*/ T4 w 238"/>
                <a:gd name="T6" fmla="+- 0 4051 4050"/>
                <a:gd name="T7" fmla="*/ 4051 h 239"/>
                <a:gd name="T8" fmla="+- 0 6327 6208"/>
                <a:gd name="T9" fmla="*/ T8 w 238"/>
                <a:gd name="T10" fmla="+- 0 4288 4050"/>
                <a:gd name="T11" fmla="*/ 4288 h 239"/>
                <a:gd name="T12" fmla="+- 0 6445 6208"/>
                <a:gd name="T13" fmla="*/ T12 w 238"/>
                <a:gd name="T14" fmla="+- 0 4050 4050"/>
                <a:gd name="T15" fmla="*/ 4050 h 239"/>
              </a:gdLst>
              <a:ahLst/>
              <a:cxnLst>
                <a:cxn ang="0">
                  <a:pos x="T1" y="T3"/>
                </a:cxn>
                <a:cxn ang="0">
                  <a:pos x="T5" y="T7"/>
                </a:cxn>
                <a:cxn ang="0">
                  <a:pos x="T9" y="T11"/>
                </a:cxn>
                <a:cxn ang="0">
                  <a:pos x="T13" y="T15"/>
                </a:cxn>
              </a:cxnLst>
              <a:rect l="0" t="0" r="r" b="b"/>
              <a:pathLst>
                <a:path w="238" h="239">
                  <a:moveTo>
                    <a:pt x="237" y="0"/>
                  </a:moveTo>
                  <a:lnTo>
                    <a:pt x="0" y="1"/>
                  </a:lnTo>
                  <a:lnTo>
                    <a:pt x="119" y="238"/>
                  </a:lnTo>
                  <a:lnTo>
                    <a:pt x="237"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sp>
        <p:nvSpPr>
          <p:cNvPr id="14" name="Rectangle 13"/>
          <p:cNvSpPr>
            <a:spLocks noChangeArrowheads="1"/>
          </p:cNvSpPr>
          <p:nvPr/>
        </p:nvSpPr>
        <p:spPr bwMode="auto">
          <a:xfrm>
            <a:off x="0" y="140335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14"/>
          <p:cNvSpPr>
            <a:spLocks noChangeArrowheads="1"/>
          </p:cNvSpPr>
          <p:nvPr/>
        </p:nvSpPr>
        <p:spPr bwMode="auto">
          <a:xfrm>
            <a:off x="215189" y="1771093"/>
            <a:ext cx="34818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rgbClr val="1B345B"/>
                </a:solidFill>
                <a:effectLst/>
                <a:ea typeface="Arial" panose="020B0604020202020204" pitchFamily="34" charset="0"/>
                <a:cs typeface="Calibri" panose="020F0502020204030204" pitchFamily="34" charset="0"/>
              </a:rPr>
              <a:t>Accesso civico semplice</a:t>
            </a:r>
            <a:r>
              <a:rPr kumimoji="0" lang="it-IT" altLang="it-IT" sz="1600" b="0" i="0" u="none" strike="noStrike" cap="none" normalizeH="0" baseline="0" dirty="0" smtClean="0">
                <a:ln>
                  <a:noFill/>
                </a:ln>
                <a:solidFill>
                  <a:srgbClr val="1B345B"/>
                </a:solidFill>
                <a:effectLst/>
                <a:ea typeface="Arial" panose="020B0604020202020204" pitchFamily="34" charset="0"/>
                <a:cs typeface="Calibri" panose="020F0502020204030204" pitchFamily="34" charset="0"/>
              </a:rPr>
              <a:t>: dati comuni e personali a pubblicazione obbligatoria non ancora pubblicati</a:t>
            </a:r>
            <a:endParaRPr kumimoji="0" lang="it-IT" altLang="it-I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379246" y="2650733"/>
            <a:ext cx="328269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1pPr>
            <a:lvl2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2pPr>
            <a:lvl3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3pPr>
            <a:lvl4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4pPr>
            <a:lvl5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5pPr>
            <a:lvl6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6pPr>
            <a:lvl7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7pPr>
            <a:lvl8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8pPr>
            <a:lvl9pPr eaLnBrk="0" fontAlgn="base" hangingPunct="0">
              <a:spcBef>
                <a:spcPct val="0"/>
              </a:spcBef>
              <a:spcAft>
                <a:spcPct val="0"/>
              </a:spcAft>
              <a:tabLst>
                <a:tab pos="1098550" algn="l"/>
                <a:tab pos="1100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r>
              <a:rPr kumimoji="0" lang="it-IT" altLang="it-IT" sz="1600" b="1" i="0" u="none" strike="noStrike" cap="none" normalizeH="0" baseline="0" dirty="0" smtClean="0">
                <a:ln>
                  <a:noFill/>
                </a:ln>
                <a:solidFill>
                  <a:srgbClr val="1B345B"/>
                </a:solidFill>
                <a:effectLst/>
                <a:latin typeface="+mn-lt"/>
                <a:ea typeface="Arial" panose="020B0604020202020204" pitchFamily="34" charset="0"/>
                <a:cs typeface="Calibri" panose="020F0502020204030204" pitchFamily="34" charset="0"/>
              </a:rPr>
              <a:t>Accesso civico generalizzato</a:t>
            </a: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r>
              <a:rPr kumimoji="0" lang="it-IT" altLang="it-IT" sz="1600" b="1" i="0" u="none" strike="noStrike" cap="none" normalizeH="0" baseline="0" dirty="0" smtClean="0">
                <a:ln>
                  <a:noFill/>
                </a:ln>
                <a:solidFill>
                  <a:srgbClr val="1B345B"/>
                </a:solidFill>
                <a:effectLst/>
                <a:latin typeface="+mn-lt"/>
                <a:ea typeface="Arial" panose="020B0604020202020204" pitchFamily="34" charset="0"/>
                <a:cs typeface="Calibri" panose="020F0502020204030204" pitchFamily="34" charset="0"/>
              </a:rPr>
              <a:t>«FOIA» (Riservatezza&gt;Accesso)</a:t>
            </a:r>
            <a:endParaRPr kumimoji="0" lang="it-IT" altLang="it-IT"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r>
              <a:rPr kumimoji="0" lang="it-IT" altLang="it-IT" sz="1600" b="0" i="0" u="none" strike="noStrike" cap="none" normalizeH="0" baseline="0" dirty="0" smtClean="0">
                <a:ln>
                  <a:noFill/>
                </a:ln>
                <a:solidFill>
                  <a:srgbClr val="1B345B"/>
                </a:solidFill>
                <a:effectLst/>
                <a:latin typeface="+mn-lt"/>
                <a:ea typeface="Arial" panose="020B0604020202020204" pitchFamily="34" charset="0"/>
                <a:cs typeface="Calibri" panose="020F0502020204030204" pitchFamily="34" charset="0"/>
              </a:rPr>
              <a:t>Dati comuni + alcuni dati personali</a:t>
            </a: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endParaRPr kumimoji="0" lang="it-IT" altLang="it-IT" sz="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endParaRPr lang="it-IT" altLang="it-IT" sz="1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endParaRPr kumimoji="0" lang="it-IT" altLang="it-IT" sz="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r>
              <a:rPr kumimoji="0" lang="it-IT" altLang="it-IT" sz="1600" b="1" i="0" u="none" strike="noStrike" cap="none" normalizeH="0" baseline="0" dirty="0" smtClean="0">
                <a:ln>
                  <a:noFill/>
                </a:ln>
                <a:solidFill>
                  <a:srgbClr val="1B345B"/>
                </a:solidFill>
                <a:effectLst/>
                <a:latin typeface="+mn-lt"/>
                <a:ea typeface="Arial" panose="020B0604020202020204" pitchFamily="34" charset="0"/>
                <a:cs typeface="Calibri" panose="020F0502020204030204" pitchFamily="34" charset="0"/>
              </a:rPr>
              <a:t>Accesso documentale </a:t>
            </a:r>
          </a:p>
          <a:p>
            <a:pPr marL="0" marR="0" lvl="0" indent="0" algn="l" defTabSz="914400" rtl="0" eaLnBrk="0" fontAlgn="base" latinLnBrk="0" hangingPunct="0">
              <a:lnSpc>
                <a:spcPct val="100000"/>
              </a:lnSpc>
              <a:spcBef>
                <a:spcPct val="0"/>
              </a:spcBef>
              <a:spcAft>
                <a:spcPct val="0"/>
              </a:spcAft>
              <a:buClrTx/>
              <a:buSzTx/>
              <a:buFontTx/>
              <a:buNone/>
              <a:tabLst>
                <a:tab pos="1098550" algn="l"/>
                <a:tab pos="1100138" algn="l"/>
              </a:tabLst>
            </a:pPr>
            <a:r>
              <a:rPr kumimoji="0" lang="it-IT" altLang="it-IT" sz="1600" b="1" i="0" u="none" strike="noStrike" cap="none" normalizeH="0" baseline="0" dirty="0" smtClean="0">
                <a:ln>
                  <a:noFill/>
                </a:ln>
                <a:solidFill>
                  <a:srgbClr val="1B345B"/>
                </a:solidFill>
                <a:effectLst/>
                <a:latin typeface="+mn-lt"/>
                <a:ea typeface="Arial" panose="020B0604020202020204" pitchFamily="34" charset="0"/>
                <a:cs typeface="Calibri" panose="020F0502020204030204" pitchFamily="34" charset="0"/>
              </a:rPr>
              <a:t>241/90 (Accesso&gt;Riservatezza)</a:t>
            </a:r>
            <a:endParaRPr kumimoji="0" lang="it-IT" altLang="it-IT" sz="1600" b="0" i="0" u="none" strike="noStrike" cap="none" normalizeH="0" baseline="0" dirty="0" smtClean="0">
              <a:ln>
                <a:noFill/>
              </a:ln>
              <a:solidFill>
                <a:schemeClr val="tx1"/>
              </a:solidFill>
              <a:effectLst/>
              <a:latin typeface="+mn-lt"/>
            </a:endParaRPr>
          </a:p>
          <a:p>
            <a:pPr>
              <a:buFontTx/>
              <a:buChar char=""/>
            </a:pPr>
            <a:r>
              <a:rPr kumimoji="0" lang="it-IT" altLang="it-IT" sz="1600" b="0" i="0" u="none" strike="noStrike" cap="none" normalizeH="0" baseline="0" dirty="0" smtClean="0">
                <a:ln>
                  <a:noFill/>
                </a:ln>
                <a:solidFill>
                  <a:srgbClr val="1B345B"/>
                </a:solidFill>
                <a:effectLst/>
                <a:latin typeface="+mn-lt"/>
                <a:ea typeface="Calibri" panose="020F0502020204030204" pitchFamily="34" charset="0"/>
              </a:rPr>
              <a:t>Dati comuni + dati personali comuni</a:t>
            </a:r>
            <a:endParaRPr kumimoji="0" lang="it-IT" altLang="it-IT" sz="1600" b="0" i="0" u="none" strike="noStrike" cap="none" normalizeH="0" baseline="0" dirty="0" smtClean="0">
              <a:ln>
                <a:noFill/>
              </a:ln>
              <a:solidFill>
                <a:schemeClr val="tx1"/>
              </a:solidFill>
              <a:effectLst/>
              <a:latin typeface="+mn-lt"/>
            </a:endParaRPr>
          </a:p>
          <a:p>
            <a:pPr>
              <a:buFontTx/>
              <a:buChar char=""/>
            </a:pPr>
            <a:r>
              <a:rPr kumimoji="0" lang="it-IT" altLang="it-IT" sz="1600" b="0" i="0" u="none" strike="noStrike" cap="none" normalizeH="0" baseline="0" dirty="0" smtClean="0">
                <a:ln>
                  <a:noFill/>
                </a:ln>
                <a:solidFill>
                  <a:srgbClr val="FF0000"/>
                </a:solidFill>
                <a:effectLst/>
                <a:latin typeface="+mn-lt"/>
                <a:ea typeface="Calibri" panose="020F0502020204030204" pitchFamily="34" charset="0"/>
              </a:rPr>
              <a:t>Dati c.d. «sensibili e giudiziari»</a:t>
            </a:r>
            <a:endParaRPr kumimoji="0" lang="it-IT" altLang="it-IT" sz="1600" b="0" i="0" u="none" strike="noStrike" cap="none" normalizeH="0" baseline="0" dirty="0" smtClean="0">
              <a:ln>
                <a:noFill/>
              </a:ln>
              <a:solidFill>
                <a:schemeClr val="tx1"/>
              </a:solidFill>
              <a:effectLst/>
              <a:latin typeface="+mn-lt"/>
            </a:endParaRPr>
          </a:p>
        </p:txBody>
      </p:sp>
      <p:grpSp>
        <p:nvGrpSpPr>
          <p:cNvPr id="17" name="Group 19"/>
          <p:cNvGrpSpPr>
            <a:grpSpLocks/>
          </p:cNvGrpSpPr>
          <p:nvPr/>
        </p:nvGrpSpPr>
        <p:grpSpPr bwMode="auto">
          <a:xfrm>
            <a:off x="4111784" y="2049385"/>
            <a:ext cx="130016" cy="3103411"/>
            <a:chOff x="6515" y="-5934"/>
            <a:chExt cx="238" cy="5787"/>
          </a:xfrm>
        </p:grpSpPr>
        <p:sp>
          <p:nvSpPr>
            <p:cNvPr id="18" name="Line 21"/>
            <p:cNvSpPr>
              <a:spLocks noChangeShapeType="1"/>
            </p:cNvSpPr>
            <p:nvPr/>
          </p:nvSpPr>
          <p:spPr bwMode="auto">
            <a:xfrm>
              <a:off x="6608" y="-5934"/>
              <a:ext cx="26" cy="5588"/>
            </a:xfrm>
            <a:prstGeom prst="line">
              <a:avLst/>
            </a:prstGeom>
            <a:noFill/>
            <a:ln w="50292">
              <a:solidFill>
                <a:srgbClr val="1B345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Freeform 20"/>
            <p:cNvSpPr>
              <a:spLocks/>
            </p:cNvSpPr>
            <p:nvPr/>
          </p:nvSpPr>
          <p:spPr bwMode="auto">
            <a:xfrm>
              <a:off x="6515" y="-386"/>
              <a:ext cx="238" cy="239"/>
            </a:xfrm>
            <a:custGeom>
              <a:avLst/>
              <a:gdLst>
                <a:gd name="T0" fmla="+- 0 6753 6515"/>
                <a:gd name="T1" fmla="*/ T0 w 238"/>
                <a:gd name="T2" fmla="+- 0 -386 -386"/>
                <a:gd name="T3" fmla="*/ -386 h 239"/>
                <a:gd name="T4" fmla="+- 0 6515 6515"/>
                <a:gd name="T5" fmla="*/ T4 w 238"/>
                <a:gd name="T6" fmla="+- 0 -385 -386"/>
                <a:gd name="T7" fmla="*/ -385 h 239"/>
                <a:gd name="T8" fmla="+- 0 6635 6515"/>
                <a:gd name="T9" fmla="*/ T8 w 238"/>
                <a:gd name="T10" fmla="+- 0 -148 -386"/>
                <a:gd name="T11" fmla="*/ -148 h 239"/>
                <a:gd name="T12" fmla="+- 0 6753 6515"/>
                <a:gd name="T13" fmla="*/ T12 w 238"/>
                <a:gd name="T14" fmla="+- 0 -386 -386"/>
                <a:gd name="T15" fmla="*/ -386 h 239"/>
              </a:gdLst>
              <a:ahLst/>
              <a:cxnLst>
                <a:cxn ang="0">
                  <a:pos x="T1" y="T3"/>
                </a:cxn>
                <a:cxn ang="0">
                  <a:pos x="T5" y="T7"/>
                </a:cxn>
                <a:cxn ang="0">
                  <a:pos x="T9" y="T11"/>
                </a:cxn>
                <a:cxn ang="0">
                  <a:pos x="T13" y="T15"/>
                </a:cxn>
              </a:cxnLst>
              <a:rect l="0" t="0" r="r" b="b"/>
              <a:pathLst>
                <a:path w="238" h="239">
                  <a:moveTo>
                    <a:pt x="238" y="0"/>
                  </a:moveTo>
                  <a:lnTo>
                    <a:pt x="0" y="1"/>
                  </a:lnTo>
                  <a:lnTo>
                    <a:pt x="120" y="238"/>
                  </a:lnTo>
                  <a:lnTo>
                    <a:pt x="238"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20" name="Group 16"/>
          <p:cNvGrpSpPr>
            <a:grpSpLocks/>
          </p:cNvGrpSpPr>
          <p:nvPr/>
        </p:nvGrpSpPr>
        <p:grpSpPr bwMode="auto">
          <a:xfrm>
            <a:off x="3366626" y="5024627"/>
            <a:ext cx="447675" cy="150812"/>
            <a:chOff x="5641" y="247"/>
            <a:chExt cx="706" cy="238"/>
          </a:xfrm>
        </p:grpSpPr>
        <p:sp>
          <p:nvSpPr>
            <p:cNvPr id="21" name="Line 18"/>
            <p:cNvSpPr>
              <a:spLocks noChangeShapeType="1"/>
            </p:cNvSpPr>
            <p:nvPr/>
          </p:nvSpPr>
          <p:spPr bwMode="auto">
            <a:xfrm>
              <a:off x="5641" y="366"/>
              <a:ext cx="508" cy="0"/>
            </a:xfrm>
            <a:prstGeom prst="line">
              <a:avLst/>
            </a:prstGeom>
            <a:noFill/>
            <a:ln w="50292">
              <a:solidFill>
                <a:srgbClr val="1B345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Freeform 17"/>
            <p:cNvSpPr>
              <a:spLocks/>
            </p:cNvSpPr>
            <p:nvPr/>
          </p:nvSpPr>
          <p:spPr bwMode="auto">
            <a:xfrm>
              <a:off x="6109" y="247"/>
              <a:ext cx="238" cy="238"/>
            </a:xfrm>
            <a:custGeom>
              <a:avLst/>
              <a:gdLst>
                <a:gd name="T0" fmla="+- 0 6110 6110"/>
                <a:gd name="T1" fmla="*/ T0 w 238"/>
                <a:gd name="T2" fmla="+- 0 247 247"/>
                <a:gd name="T3" fmla="*/ 247 h 238"/>
                <a:gd name="T4" fmla="+- 0 6110 6110"/>
                <a:gd name="T5" fmla="*/ T4 w 238"/>
                <a:gd name="T6" fmla="+- 0 485 247"/>
                <a:gd name="T7" fmla="*/ 485 h 238"/>
                <a:gd name="T8" fmla="+- 0 6347 6110"/>
                <a:gd name="T9" fmla="*/ T8 w 238"/>
                <a:gd name="T10" fmla="+- 0 366 247"/>
                <a:gd name="T11" fmla="*/ 366 h 238"/>
                <a:gd name="T12" fmla="+- 0 6110 6110"/>
                <a:gd name="T13" fmla="*/ T12 w 238"/>
                <a:gd name="T14" fmla="+- 0 247 247"/>
                <a:gd name="T15" fmla="*/ 247 h 238"/>
              </a:gdLst>
              <a:ahLst/>
              <a:cxnLst>
                <a:cxn ang="0">
                  <a:pos x="T1" y="T3"/>
                </a:cxn>
                <a:cxn ang="0">
                  <a:pos x="T5" y="T7"/>
                </a:cxn>
                <a:cxn ang="0">
                  <a:pos x="T9" y="T11"/>
                </a:cxn>
                <a:cxn ang="0">
                  <a:pos x="T13" y="T15"/>
                </a:cxn>
              </a:cxnLst>
              <a:rect l="0" t="0" r="r" b="b"/>
              <a:pathLst>
                <a:path w="238" h="238">
                  <a:moveTo>
                    <a:pt x="0" y="0"/>
                  </a:moveTo>
                  <a:lnTo>
                    <a:pt x="0" y="238"/>
                  </a:lnTo>
                  <a:lnTo>
                    <a:pt x="237" y="119"/>
                  </a:lnTo>
                  <a:lnTo>
                    <a:pt x="0" y="0"/>
                  </a:lnTo>
                  <a:close/>
                </a:path>
              </a:pathLst>
            </a:custGeom>
            <a:solidFill>
              <a:srgbClr val="1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sp>
        <p:nvSpPr>
          <p:cNvPr id="24" name="Rectangle 23"/>
          <p:cNvSpPr>
            <a:spLocks noChangeArrowheads="1"/>
          </p:cNvSpPr>
          <p:nvPr/>
        </p:nvSpPr>
        <p:spPr bwMode="auto">
          <a:xfrm>
            <a:off x="616581" y="4807645"/>
            <a:ext cx="26732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rgbClr val="1B345B"/>
                </a:solidFill>
                <a:effectLst/>
                <a:ea typeface="Arial" panose="020B0604020202020204" pitchFamily="34" charset="0"/>
                <a:cs typeface="Calibri" panose="020F0502020204030204" pitchFamily="34" charset="0"/>
              </a:rPr>
              <a:t>ESCLUSIONI TASSATIVE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i="0" u="none" strike="noStrike" cap="none" normalizeH="0" baseline="0" dirty="0" smtClean="0">
                <a:ln>
                  <a:noFill/>
                </a:ln>
                <a:solidFill>
                  <a:srgbClr val="1B345B"/>
                </a:solidFill>
                <a:effectLst/>
                <a:ea typeface="Arial" panose="020B0604020202020204" pitchFamily="34" charset="0"/>
                <a:cs typeface="Calibri" panose="020F0502020204030204" pitchFamily="34" charset="0"/>
              </a:rPr>
              <a:t>Ex art. 24</a:t>
            </a:r>
            <a:r>
              <a:rPr kumimoji="0" lang="it-IT" altLang="it-IT" sz="1600" i="0" u="none" strike="noStrike" cap="none" normalizeH="0" dirty="0" smtClean="0">
                <a:ln>
                  <a:noFill/>
                </a:ln>
                <a:solidFill>
                  <a:srgbClr val="1B345B"/>
                </a:solidFill>
                <a:effectLst/>
                <a:ea typeface="Arial" panose="020B0604020202020204" pitchFamily="34" charset="0"/>
                <a:cs typeface="Calibri" panose="020F0502020204030204" pitchFamily="34" charset="0"/>
              </a:rPr>
              <a:t> della</a:t>
            </a:r>
            <a:r>
              <a:rPr kumimoji="0" lang="it-IT" altLang="it-IT" sz="1600" i="0" u="none" strike="noStrike" cap="none" normalizeH="0" baseline="0" dirty="0" smtClean="0">
                <a:ln>
                  <a:noFill/>
                </a:ln>
                <a:solidFill>
                  <a:srgbClr val="1B345B"/>
                </a:solidFill>
                <a:effectLst/>
                <a:ea typeface="Arial" panose="020B0604020202020204" pitchFamily="34" charset="0"/>
                <a:cs typeface="Calibri" panose="020F0502020204030204" pitchFamily="34" charset="0"/>
              </a:rPr>
              <a:t> L. 241/90</a:t>
            </a:r>
            <a:endParaRPr kumimoji="0" lang="it-IT" altLang="it-IT" sz="160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34123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369332"/>
          </a:xfrm>
        </p:spPr>
        <p:txBody>
          <a:bodyPr/>
          <a:lstStyle/>
          <a:p>
            <a:pPr algn="ctr"/>
            <a:r>
              <a:rPr lang="it-IT" u="none" dirty="0">
                <a:solidFill>
                  <a:schemeClr val="accent1">
                    <a:lumMod val="50000"/>
                  </a:schemeClr>
                </a:solidFill>
                <a:latin typeface="+mj-lt"/>
              </a:rPr>
              <a:t>Accesso civico semplice, generalizzato e Accesso documentale </a:t>
            </a:r>
          </a:p>
        </p:txBody>
      </p:sp>
      <p:sp>
        <p:nvSpPr>
          <p:cNvPr id="3" name="Segnaposto testo 2"/>
          <p:cNvSpPr>
            <a:spLocks noGrp="1"/>
          </p:cNvSpPr>
          <p:nvPr>
            <p:ph type="body" idx="1"/>
          </p:nvPr>
        </p:nvSpPr>
        <p:spPr>
          <a:xfrm>
            <a:off x="400939" y="1689100"/>
            <a:ext cx="7834121" cy="3116238"/>
          </a:xfrm>
        </p:spPr>
        <p:txBody>
          <a:bodyPr/>
          <a:lstStyle/>
          <a:p>
            <a:r>
              <a:rPr lang="it-IT" sz="1600" b="1" dirty="0" smtClean="0">
                <a:latin typeface="+mn-lt"/>
              </a:rPr>
              <a:t>COS'È L'ACCESSO CIVICO</a:t>
            </a:r>
            <a:r>
              <a:rPr lang="it-IT" sz="1600" dirty="0" smtClean="0">
                <a:latin typeface="+mn-lt"/>
              </a:rPr>
              <a:t>: È </a:t>
            </a:r>
            <a:r>
              <a:rPr lang="it-IT" sz="1600" dirty="0">
                <a:latin typeface="+mn-lt"/>
              </a:rPr>
              <a:t>un diritto introdotto </a:t>
            </a:r>
            <a:r>
              <a:rPr lang="it-IT" sz="1600" dirty="0" smtClean="0">
                <a:latin typeface="+mn-lt"/>
              </a:rPr>
              <a:t>dal </a:t>
            </a:r>
            <a:r>
              <a:rPr lang="it-IT" sz="1600" dirty="0" err="1" smtClean="0">
                <a:latin typeface="+mn-lt"/>
              </a:rPr>
              <a:t>D.Lgs</a:t>
            </a:r>
            <a:r>
              <a:rPr lang="it-IT" sz="1600" dirty="0" err="1">
                <a:latin typeface="+mn-lt"/>
              </a:rPr>
              <a:t>.</a:t>
            </a:r>
            <a:r>
              <a:rPr lang="it-IT" sz="1600" dirty="0">
                <a:latin typeface="+mn-lt"/>
              </a:rPr>
              <a:t> </a:t>
            </a:r>
            <a:r>
              <a:rPr lang="it-IT" sz="1600" dirty="0" smtClean="0">
                <a:latin typeface="+mn-lt"/>
              </a:rPr>
              <a:t>33/2013 e </a:t>
            </a:r>
            <a:r>
              <a:rPr lang="it-IT" sz="1600" dirty="0" err="1" smtClean="0">
                <a:latin typeface="+mn-lt"/>
              </a:rPr>
              <a:t>ss.mm.ii</a:t>
            </a:r>
            <a:r>
              <a:rPr lang="it-IT" sz="1600" dirty="0" smtClean="0">
                <a:latin typeface="+mn-lt"/>
              </a:rPr>
              <a:t>.</a:t>
            </a:r>
            <a:endParaRPr lang="it-IT" sz="1600" dirty="0">
              <a:latin typeface="+mn-lt"/>
            </a:endParaRPr>
          </a:p>
          <a:p>
            <a:r>
              <a:rPr lang="it-IT" sz="1600" u="sng" dirty="0">
                <a:latin typeface="+mn-lt"/>
              </a:rPr>
              <a:t>Si distingue in:</a:t>
            </a:r>
          </a:p>
          <a:p>
            <a:r>
              <a:rPr lang="it-IT" sz="1600" dirty="0" smtClean="0">
                <a:latin typeface="+mn-lt"/>
              </a:rPr>
              <a:t>- Accesso </a:t>
            </a:r>
            <a:r>
              <a:rPr lang="it-IT" sz="1600" dirty="0">
                <a:latin typeface="+mn-lt"/>
              </a:rPr>
              <a:t>civico semplice che consente a chiunque - senza indicare motivazioni - il diritto di richiedere ad una </a:t>
            </a:r>
            <a:r>
              <a:rPr lang="it-IT" sz="1600" dirty="0" smtClean="0">
                <a:latin typeface="+mn-lt"/>
              </a:rPr>
              <a:t>Pubblica Amministrazione documenti</a:t>
            </a:r>
            <a:r>
              <a:rPr lang="it-IT" sz="1600" dirty="0">
                <a:latin typeface="+mn-lt"/>
              </a:rPr>
              <a:t>, informazioni e dati nei casi in cui sia stata omessa la loro pubblicazione;</a:t>
            </a:r>
          </a:p>
          <a:p>
            <a:r>
              <a:rPr lang="it-IT" sz="1600" dirty="0" smtClean="0">
                <a:latin typeface="+mn-lt"/>
              </a:rPr>
              <a:t>- Accesso </a:t>
            </a:r>
            <a:r>
              <a:rPr lang="it-IT" sz="1600" dirty="0">
                <a:latin typeface="+mn-lt"/>
              </a:rPr>
              <a:t>civico generalizzato che consente a chiunque - senza indicare motivazioni - il diritto di accedere ai dati e ai documenti detenuti dalle pubbliche amministrazioni, ulteriori rispetto a quelli oggetto di pubblicazione, nel rispetto dei limiti relativi alla tutela di interessi giuridicamente </a:t>
            </a:r>
            <a:r>
              <a:rPr lang="it-IT" sz="1600" dirty="0" smtClean="0">
                <a:latin typeface="+mn-lt"/>
              </a:rPr>
              <a:t>rilevanti.</a:t>
            </a:r>
          </a:p>
          <a:p>
            <a:endParaRPr lang="it-IT" sz="1050" dirty="0">
              <a:latin typeface="+mn-lt"/>
            </a:endParaRPr>
          </a:p>
          <a:p>
            <a:r>
              <a:rPr lang="it-IT" sz="1600" b="1" dirty="0" smtClean="0">
                <a:latin typeface="+mn-lt"/>
              </a:rPr>
              <a:t>COS'È L'ACCESSO DOCUMENTALE</a:t>
            </a:r>
            <a:r>
              <a:rPr lang="it-IT" sz="1600" dirty="0" smtClean="0">
                <a:latin typeface="+mn-lt"/>
              </a:rPr>
              <a:t>: È il </a:t>
            </a:r>
            <a:r>
              <a:rPr lang="it-IT" sz="1600" dirty="0">
                <a:latin typeface="+mn-lt"/>
              </a:rPr>
              <a:t>tradizionale accesso agli </a:t>
            </a:r>
            <a:r>
              <a:rPr lang="it-IT" sz="1600" dirty="0" smtClean="0">
                <a:latin typeface="+mn-lt"/>
              </a:rPr>
              <a:t>atti, </a:t>
            </a:r>
            <a:r>
              <a:rPr lang="it-IT" sz="1600" dirty="0">
                <a:latin typeface="+mn-lt"/>
              </a:rPr>
              <a:t>previsto dall'art.22 della Legge n.241/1990, </a:t>
            </a:r>
            <a:r>
              <a:rPr lang="it-IT" sz="1600" dirty="0" smtClean="0">
                <a:latin typeface="+mn-lt"/>
              </a:rPr>
              <a:t>che permette </a:t>
            </a:r>
            <a:r>
              <a:rPr lang="it-IT" sz="1600" dirty="0">
                <a:latin typeface="+mn-lt"/>
              </a:rPr>
              <a:t>a chiunque di richiedere documenti, dati e informazioni detenuti da una Pubblica Amministrazione riguardanti attività di pubblico interesse, </a:t>
            </a:r>
            <a:r>
              <a:rPr lang="it-IT" sz="1600" u="sng" dirty="0">
                <a:latin typeface="+mn-lt"/>
              </a:rPr>
              <a:t>purché il soggetto che lo richiede abbia un interesse diretto, concreto e attuale rispetto al documento stesso</a:t>
            </a:r>
            <a:r>
              <a:rPr lang="it-IT" sz="1600" dirty="0">
                <a:latin typeface="+mn-lt"/>
              </a:rPr>
              <a:t>. </a:t>
            </a:r>
          </a:p>
        </p:txBody>
      </p:sp>
    </p:spTree>
    <p:extLst>
      <p:ext uri="{BB962C8B-B14F-4D97-AF65-F5344CB8AC3E}">
        <p14:creationId xmlns:p14="http://schemas.microsoft.com/office/powerpoint/2010/main" val="3717009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369332"/>
          </a:xfrm>
        </p:spPr>
        <p:txBody>
          <a:bodyPr/>
          <a:lstStyle/>
          <a:p>
            <a:pPr algn="ctr"/>
            <a:r>
              <a:rPr lang="it-IT" u="none" dirty="0" smtClean="0">
                <a:solidFill>
                  <a:schemeClr val="accent1">
                    <a:lumMod val="50000"/>
                  </a:schemeClr>
                </a:solidFill>
                <a:effectLst>
                  <a:outerShdw blurRad="38100" dist="38100" dir="2700000" algn="tl">
                    <a:srgbClr val="000000">
                      <a:alpha val="43137"/>
                    </a:srgbClr>
                  </a:outerShdw>
                </a:effectLst>
                <a:latin typeface="+mj-lt"/>
              </a:rPr>
              <a:t>DIRITTI A CONFRONTO</a:t>
            </a:r>
            <a:endParaRPr lang="it-IT" u="none" dirty="0">
              <a:solidFill>
                <a:schemeClr val="accent1">
                  <a:lumMod val="50000"/>
                </a:schemeClr>
              </a:solidFill>
              <a:effectLst>
                <a:outerShdw blurRad="38100" dist="38100" dir="2700000" algn="tl">
                  <a:srgbClr val="000000">
                    <a:alpha val="43137"/>
                  </a:srgbClr>
                </a:outerShdw>
              </a:effectLst>
              <a:latin typeface="+mj-lt"/>
            </a:endParaRPr>
          </a:p>
        </p:txBody>
      </p:sp>
      <p:sp>
        <p:nvSpPr>
          <p:cNvPr id="3" name="Segnaposto testo 2"/>
          <p:cNvSpPr>
            <a:spLocks noGrp="1"/>
          </p:cNvSpPr>
          <p:nvPr>
            <p:ph type="body" idx="1"/>
          </p:nvPr>
        </p:nvSpPr>
        <p:spPr/>
        <p:txBody>
          <a:bodyPr/>
          <a:lstStyle/>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558633000"/>
              </p:ext>
            </p:extLst>
          </p:nvPr>
        </p:nvGraphicFramePr>
        <p:xfrm>
          <a:off x="400940" y="1533524"/>
          <a:ext cx="7834120" cy="3813175"/>
        </p:xfrm>
        <a:graphic>
          <a:graphicData uri="http://schemas.openxmlformats.org/drawingml/2006/table">
            <a:tbl>
              <a:tblPr firstRow="1" firstCol="1" lastRow="1" lastCol="1" bandRow="1" bandCol="1">
                <a:tableStyleId>{5C22544A-7EE6-4342-B048-85BDC9FD1C3A}</a:tableStyleId>
              </a:tblPr>
              <a:tblGrid>
                <a:gridCol w="1492431"/>
                <a:gridCol w="2854962"/>
                <a:gridCol w="3486727"/>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spcBef>
                          <a:spcPts val="200"/>
                        </a:spcBef>
                        <a:spcAft>
                          <a:spcPts val="0"/>
                        </a:spcAft>
                      </a:pPr>
                      <a:r>
                        <a:rPr lang="it-IT" sz="1900" dirty="0">
                          <a:effectLst/>
                        </a:rPr>
                        <a:t>SOGGETTI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a:effectLst/>
                        </a:rPr>
                        <a:t>I soggetti privati, compresi quelli portatori di interessi pubblici o diffusi, che abbiano un </a:t>
                      </a:r>
                      <a:r>
                        <a:rPr lang="it-IT" sz="1600" b="1" u="none" spc="-15" dirty="0">
                          <a:solidFill>
                            <a:schemeClr val="accent2">
                              <a:lumMod val="50000"/>
                            </a:schemeClr>
                          </a:solidFill>
                          <a:effectLst/>
                          <a:uFill>
                            <a:solidFill>
                              <a:srgbClr val="1B345B"/>
                            </a:solidFill>
                          </a:uFill>
                        </a:rPr>
                        <a:t>interesse </a:t>
                      </a:r>
                      <a:r>
                        <a:rPr lang="it-IT" sz="1600" b="1" u="none" spc="-20" dirty="0">
                          <a:solidFill>
                            <a:schemeClr val="accent2">
                              <a:lumMod val="50000"/>
                            </a:schemeClr>
                          </a:solidFill>
                          <a:effectLst/>
                          <a:uFill>
                            <a:solidFill>
                              <a:srgbClr val="1B345B"/>
                            </a:solidFill>
                          </a:uFill>
                        </a:rPr>
                        <a:t>diretto, </a:t>
                      </a:r>
                      <a:r>
                        <a:rPr lang="it-IT" sz="1600" b="1" u="none" spc="-15" dirty="0">
                          <a:solidFill>
                            <a:schemeClr val="accent2">
                              <a:lumMod val="50000"/>
                            </a:schemeClr>
                          </a:solidFill>
                          <a:effectLst/>
                          <a:uFill>
                            <a:solidFill>
                              <a:srgbClr val="1B345B"/>
                            </a:solidFill>
                          </a:uFill>
                        </a:rPr>
                        <a:t>concreto </a:t>
                      </a:r>
                      <a:r>
                        <a:rPr lang="it-IT" sz="1600" b="1" u="none" dirty="0">
                          <a:solidFill>
                            <a:schemeClr val="accent2">
                              <a:lumMod val="50000"/>
                            </a:schemeClr>
                          </a:solidFill>
                          <a:effectLst/>
                          <a:uFill>
                            <a:solidFill>
                              <a:srgbClr val="1B345B"/>
                            </a:solidFill>
                          </a:uFill>
                        </a:rPr>
                        <a:t>e attuale</a:t>
                      </a:r>
                      <a:r>
                        <a:rPr lang="it-IT" sz="1600" b="0" dirty="0">
                          <a:effectLst/>
                        </a:rPr>
                        <a:t>, corrispondente ad una situazione giuridicamente tutelata e </a:t>
                      </a:r>
                      <a:r>
                        <a:rPr lang="it-IT" sz="1600" b="0" spc="-15" dirty="0">
                          <a:effectLst/>
                        </a:rPr>
                        <a:t>collegata </a:t>
                      </a:r>
                      <a:r>
                        <a:rPr lang="it-IT" sz="1600" b="0" dirty="0">
                          <a:effectLst/>
                        </a:rPr>
                        <a:t>al documento al quale è chiesto</a:t>
                      </a:r>
                      <a:r>
                        <a:rPr lang="it-IT" sz="1600" b="0" spc="5" dirty="0">
                          <a:effectLst/>
                        </a:rPr>
                        <a:t> </a:t>
                      </a:r>
                      <a:r>
                        <a:rPr lang="it-IT" sz="1600" b="0" dirty="0">
                          <a:effectLst/>
                        </a:rPr>
                        <a:t>l'accesso</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1" u="none" spc="-15" dirty="0" smtClean="0">
                          <a:solidFill>
                            <a:schemeClr val="accent2">
                              <a:lumMod val="50000"/>
                            </a:schemeClr>
                          </a:solidFill>
                          <a:effectLst/>
                          <a:uFill>
                            <a:solidFill>
                              <a:srgbClr val="1B345B"/>
                            </a:solidFill>
                          </a:uFill>
                          <a:latin typeface="+mn-lt"/>
                          <a:ea typeface="+mn-ea"/>
                          <a:cs typeface="+mn-cs"/>
                        </a:rPr>
                        <a:t>Chiunque</a:t>
                      </a:r>
                      <a:r>
                        <a:rPr lang="it-IT" sz="1600" b="0" dirty="0" smtClean="0">
                          <a:effectLst/>
                        </a:rPr>
                        <a:t>,</a:t>
                      </a:r>
                      <a:r>
                        <a:rPr lang="it-IT" sz="1600" b="0" baseline="0" dirty="0" smtClean="0">
                          <a:effectLst/>
                        </a:rPr>
                        <a:t> </a:t>
                      </a:r>
                      <a:r>
                        <a:rPr lang="it-IT" sz="1600" b="0" spc="-15" dirty="0" smtClean="0">
                          <a:effectLst/>
                        </a:rPr>
                        <a:t>senza </a:t>
                      </a:r>
                      <a:r>
                        <a:rPr lang="it-IT" sz="1600" b="0" dirty="0" smtClean="0">
                          <a:effectLst/>
                        </a:rPr>
                        <a:t>necessità </a:t>
                      </a:r>
                      <a:r>
                        <a:rPr lang="it-IT" sz="1600" b="0" spc="-40" dirty="0" smtClean="0">
                          <a:effectLst/>
                        </a:rPr>
                        <a:t>di </a:t>
                      </a:r>
                      <a:r>
                        <a:rPr lang="it-IT" sz="1600" b="0" dirty="0">
                          <a:effectLst/>
                        </a:rPr>
                        <a:t>motivazione</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456537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564889713"/>
              </p:ext>
            </p:extLst>
          </p:nvPr>
        </p:nvGraphicFramePr>
        <p:xfrm>
          <a:off x="355600" y="1384300"/>
          <a:ext cx="7834120" cy="3813175"/>
        </p:xfrm>
        <a:graphic>
          <a:graphicData uri="http://schemas.openxmlformats.org/drawingml/2006/table">
            <a:tbl>
              <a:tblPr firstRow="1" firstCol="1" lastRow="1" lastCol="1" bandRow="1" bandCol="1">
                <a:tableStyleId>{5C22544A-7EE6-4342-B048-85BDC9FD1C3A}</a:tableStyleId>
              </a:tblPr>
              <a:tblGrid>
                <a:gridCol w="1492431"/>
                <a:gridCol w="2854962"/>
                <a:gridCol w="3486727"/>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OGGETTI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1" u="none" spc="-15" dirty="0" smtClean="0">
                          <a:solidFill>
                            <a:schemeClr val="accent2">
                              <a:lumMod val="50000"/>
                            </a:schemeClr>
                          </a:solidFill>
                          <a:effectLst/>
                          <a:uFill>
                            <a:solidFill>
                              <a:srgbClr val="1B345B"/>
                            </a:solidFill>
                          </a:uFill>
                          <a:latin typeface="+mn-lt"/>
                          <a:ea typeface="+mn-ea"/>
                          <a:cs typeface="+mn-cs"/>
                        </a:rPr>
                        <a:t>Documenti amministrativi </a:t>
                      </a:r>
                      <a:r>
                        <a:rPr lang="it-IT" sz="1600" b="0" dirty="0" smtClean="0">
                          <a:effectLst/>
                        </a:rPr>
                        <a:t>[accesso si	estende a documenti connessi. Non sono accessibili:</a:t>
                      </a:r>
                      <a:r>
                        <a:rPr lang="it-IT" sz="1600" b="0" baseline="0" dirty="0" smtClean="0">
                          <a:effectLst/>
                        </a:rPr>
                        <a:t> </a:t>
                      </a:r>
                      <a:r>
                        <a:rPr lang="it-IT" sz="1600" b="0" dirty="0" smtClean="0">
                          <a:effectLst/>
                        </a:rPr>
                        <a:t>le informazioni che non abbiano forma di documento</a:t>
                      </a:r>
                      <a:r>
                        <a:rPr lang="it-IT" sz="1600" b="0" baseline="0" dirty="0" smtClean="0">
                          <a:effectLst/>
                        </a:rPr>
                        <a:t> </a:t>
                      </a:r>
                      <a:r>
                        <a:rPr lang="it-IT" sz="1600" b="0" dirty="0" smtClean="0">
                          <a:effectLst/>
                        </a:rPr>
                        <a:t>amministrativo; i documenti amministrativi che la PA non ha (più) l’obbligo di detenere. La PA non è tenuta ad elaborare dati in suo possesso al fine di soddisfare le richieste di accesso].</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1" u="none" spc="-15" dirty="0" smtClean="0">
                          <a:solidFill>
                            <a:schemeClr val="accent2">
                              <a:lumMod val="50000"/>
                            </a:schemeClr>
                          </a:solidFill>
                          <a:effectLst/>
                          <a:uFill>
                            <a:solidFill>
                              <a:srgbClr val="1B345B"/>
                            </a:solidFill>
                          </a:uFill>
                          <a:latin typeface="+mn-lt"/>
                          <a:ea typeface="+mn-ea"/>
                          <a:cs typeface="+mn-cs"/>
                        </a:rPr>
                        <a:t>Dati, informazioni e documenti </a:t>
                      </a:r>
                      <a:r>
                        <a:rPr lang="it-IT" sz="1600" b="0" dirty="0" smtClean="0">
                          <a:solidFill>
                            <a:schemeClr val="lt1"/>
                          </a:solidFill>
                          <a:effectLst/>
                          <a:latin typeface="+mn-lt"/>
                          <a:ea typeface="+mn-ea"/>
                          <a:cs typeface="+mn-cs"/>
                        </a:rPr>
                        <a:t>detenuti</a:t>
                      </a:r>
                      <a:endParaRPr lang="it-IT" sz="1600" b="0" dirty="0">
                        <a:solidFill>
                          <a:schemeClr val="lt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3308749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425014599"/>
              </p:ext>
            </p:extLst>
          </p:nvPr>
        </p:nvGraphicFramePr>
        <p:xfrm>
          <a:off x="355600" y="1384300"/>
          <a:ext cx="7834120" cy="3813175"/>
        </p:xfrm>
        <a:graphic>
          <a:graphicData uri="http://schemas.openxmlformats.org/drawingml/2006/table">
            <a:tbl>
              <a:tblPr firstRow="1" firstCol="1" lastRow="1" lastCol="1" bandRow="1" bandCol="1">
                <a:tableStyleId>{5C22544A-7EE6-4342-B048-85BDC9FD1C3A}</a:tableStyleId>
              </a:tblPr>
              <a:tblGrid>
                <a:gridCol w="1492431"/>
                <a:gridCol w="2854962"/>
                <a:gridCol w="3486727"/>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FINALITÀ</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smtClean="0">
                          <a:effectLst/>
                        </a:rPr>
                        <a:t>Non sono	ammissibili istanze di accesso preordinate ad un controllo generalizzato dell'operato delle Pubbliche Amministrazioni.</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Favorire forme diffuse di controllo sul perseguimento delle funzioni istituzionali e sull'utilizzo delle risorse pubbliche e promuovere la partecipazione al dibattito pubblico.</a:t>
                      </a:r>
                      <a:endParaRPr lang="it-IT" sz="1600" b="0" dirty="0">
                        <a:solidFill>
                          <a:schemeClr val="lt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83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400" y="647191"/>
            <a:ext cx="8229600" cy="369332"/>
          </a:xfrm>
        </p:spPr>
        <p:txBody>
          <a:bodyPr/>
          <a:lstStyle/>
          <a:p>
            <a:r>
              <a:rPr lang="it-IT" dirty="0" smtClean="0">
                <a:latin typeface="+mj-lt"/>
              </a:rPr>
              <a:t>D.LGS. 101/2018: PRINCIPALI NOVITÀ</a:t>
            </a:r>
            <a:endParaRPr lang="it-IT" dirty="0">
              <a:latin typeface="+mj-lt"/>
            </a:endParaRPr>
          </a:p>
        </p:txBody>
      </p:sp>
      <p:sp>
        <p:nvSpPr>
          <p:cNvPr id="3" name="Segnaposto testo 2"/>
          <p:cNvSpPr>
            <a:spLocks noGrp="1"/>
          </p:cNvSpPr>
          <p:nvPr>
            <p:ph type="body" idx="1"/>
          </p:nvPr>
        </p:nvSpPr>
        <p:spPr>
          <a:xfrm>
            <a:off x="400939" y="1155700"/>
            <a:ext cx="7812000" cy="4428000"/>
          </a:xfrm>
        </p:spPr>
        <p:txBody>
          <a:bodyPr/>
          <a:lstStyle/>
          <a:p>
            <a:r>
              <a:rPr lang="it-IT" sz="1800" dirty="0" smtClean="0"/>
              <a:t>•</a:t>
            </a:r>
            <a:r>
              <a:rPr lang="it-IT" sz="1800" dirty="0" smtClean="0">
                <a:latin typeface="+mn-lt"/>
              </a:rPr>
              <a:t> In ambito </a:t>
            </a:r>
            <a:r>
              <a:rPr lang="it-IT" sz="1800" dirty="0">
                <a:latin typeface="+mn-lt"/>
              </a:rPr>
              <a:t>sanitario, il venir meno dell’obbligo di consenso quando i dati sono trattati per finalità di diagnosi e </a:t>
            </a:r>
            <a:r>
              <a:rPr lang="it-IT" sz="1800" dirty="0" smtClean="0">
                <a:latin typeface="+mn-lt"/>
              </a:rPr>
              <a:t>cura;</a:t>
            </a:r>
          </a:p>
          <a:p>
            <a:r>
              <a:rPr lang="it-IT" sz="1800" dirty="0" smtClean="0">
                <a:latin typeface="+mn-lt"/>
              </a:rPr>
              <a:t>• Viene mantenuta </a:t>
            </a:r>
            <a:r>
              <a:rPr lang="it-IT" sz="1800" dirty="0">
                <a:latin typeface="+mn-lt"/>
              </a:rPr>
              <a:t>la sanzione penale ex art. 38 </a:t>
            </a:r>
            <a:r>
              <a:rPr lang="it-IT" sz="1800" dirty="0" smtClean="0">
                <a:latin typeface="+mn-lt"/>
              </a:rPr>
              <a:t>L. 300/1970 </a:t>
            </a:r>
            <a:r>
              <a:rPr lang="it-IT" sz="1800" dirty="0">
                <a:latin typeface="+mn-lt"/>
              </a:rPr>
              <a:t>per i casi di violazione del </a:t>
            </a:r>
            <a:r>
              <a:rPr lang="it-IT" sz="1800" dirty="0" smtClean="0">
                <a:latin typeface="+mn-lt"/>
              </a:rPr>
              <a:t>c. </a:t>
            </a:r>
            <a:r>
              <a:rPr lang="it-IT" sz="1800" dirty="0">
                <a:latin typeface="+mn-lt"/>
              </a:rPr>
              <a:t>1 dell’art. 4 dello Statuto dei Lavoratori </a:t>
            </a:r>
            <a:r>
              <a:rPr lang="it-IT" sz="1800" dirty="0" smtClean="0">
                <a:latin typeface="+mn-lt"/>
              </a:rPr>
              <a:t>(ovvero installazione </a:t>
            </a:r>
            <a:r>
              <a:rPr lang="it-IT" sz="1800" dirty="0">
                <a:latin typeface="+mn-lt"/>
              </a:rPr>
              <a:t>di impianti di video-sorveglianza nei luoghi di lavoro in assenza di previo accordo sindacale o di autorizzazione rilasciata dalla DTL territorialmente competente ovvero direttamente dal Ministero del Lavoro</a:t>
            </a:r>
            <a:r>
              <a:rPr lang="it-IT" sz="1800" dirty="0" smtClean="0">
                <a:latin typeface="+mn-lt"/>
              </a:rPr>
              <a:t>);</a:t>
            </a:r>
          </a:p>
          <a:p>
            <a:r>
              <a:rPr lang="it-IT" sz="1800" dirty="0" smtClean="0">
                <a:latin typeface="+mn-lt"/>
              </a:rPr>
              <a:t>• Il </a:t>
            </a:r>
            <a:r>
              <a:rPr lang="it-IT" sz="1800" dirty="0">
                <a:latin typeface="+mn-lt"/>
              </a:rPr>
              <a:t>minore che ha compiuto </a:t>
            </a:r>
            <a:r>
              <a:rPr lang="it-IT" sz="1800" dirty="0" smtClean="0">
                <a:latin typeface="+mn-lt"/>
              </a:rPr>
              <a:t>14 anni </a:t>
            </a:r>
            <a:r>
              <a:rPr lang="it-IT" sz="1800" dirty="0">
                <a:latin typeface="+mn-lt"/>
              </a:rPr>
              <a:t>può esprimere il consenso  al  trattamento  dei </a:t>
            </a:r>
            <a:r>
              <a:rPr lang="it-IT" sz="1800" dirty="0" smtClean="0">
                <a:latin typeface="+mn-lt"/>
              </a:rPr>
              <a:t>dati in </a:t>
            </a:r>
            <a:r>
              <a:rPr lang="it-IT" sz="1800" dirty="0">
                <a:latin typeface="+mn-lt"/>
              </a:rPr>
              <a:t>relazione all’offerta diretta di servizi della società dell’informazione</a:t>
            </a:r>
            <a:r>
              <a:rPr lang="it-IT" sz="1800" dirty="0" smtClean="0">
                <a:latin typeface="+mn-lt"/>
              </a:rPr>
              <a:t>;</a:t>
            </a:r>
          </a:p>
          <a:p>
            <a:r>
              <a:rPr lang="it-IT" sz="1800" dirty="0" smtClean="0">
                <a:latin typeface="+mn-lt"/>
              </a:rPr>
              <a:t>• Il </a:t>
            </a:r>
            <a:r>
              <a:rPr lang="it-IT" sz="1800" dirty="0">
                <a:latin typeface="+mn-lt"/>
              </a:rPr>
              <a:t>consenso del candidato al trattamento dei dati personali contenuti nel curriculum vitae non è richiesto (</a:t>
            </a:r>
            <a:r>
              <a:rPr lang="it-IT" sz="1800" dirty="0" smtClean="0">
                <a:latin typeface="+mn-lt"/>
              </a:rPr>
              <a:t>l’informativa va </a:t>
            </a:r>
            <a:r>
              <a:rPr lang="it-IT" sz="1800" dirty="0">
                <a:latin typeface="+mn-lt"/>
              </a:rPr>
              <a:t>fornita al momento del “primo contatto utile”, successivo all’invio del curriculum</a:t>
            </a:r>
            <a:r>
              <a:rPr lang="it-IT" sz="1800" dirty="0" smtClean="0">
                <a:latin typeface="+mn-lt"/>
              </a:rPr>
              <a:t>);</a:t>
            </a:r>
          </a:p>
          <a:p>
            <a:r>
              <a:rPr lang="it-IT" sz="1800" dirty="0" smtClean="0">
                <a:latin typeface="+mn-lt"/>
              </a:rPr>
              <a:t>• In </a:t>
            </a:r>
            <a:r>
              <a:rPr lang="it-IT" sz="1800" dirty="0">
                <a:latin typeface="+mn-lt"/>
              </a:rPr>
              <a:t>materia penale, viene </a:t>
            </a:r>
            <a:r>
              <a:rPr lang="it-IT" sz="1800" dirty="0" smtClean="0">
                <a:latin typeface="+mn-lt"/>
              </a:rPr>
              <a:t>prevista </a:t>
            </a:r>
            <a:r>
              <a:rPr lang="it-IT" sz="1800" dirty="0">
                <a:latin typeface="+mn-lt"/>
              </a:rPr>
              <a:t>l’introduzione </a:t>
            </a:r>
            <a:r>
              <a:rPr lang="it-IT" sz="1800" dirty="0" smtClean="0">
                <a:latin typeface="+mn-lt"/>
              </a:rPr>
              <a:t>del reato </a:t>
            </a:r>
            <a:r>
              <a:rPr lang="it-IT" sz="1800" dirty="0">
                <a:latin typeface="+mn-lt"/>
              </a:rPr>
              <a:t>di comunicazione </a:t>
            </a:r>
            <a:r>
              <a:rPr lang="it-IT" sz="1800" dirty="0" smtClean="0">
                <a:latin typeface="+mn-lt"/>
              </a:rPr>
              <a:t>o diffusione </a:t>
            </a:r>
            <a:r>
              <a:rPr lang="it-IT" sz="1800" dirty="0">
                <a:latin typeface="+mn-lt"/>
              </a:rPr>
              <a:t>illecita di dati personali </a:t>
            </a:r>
            <a:r>
              <a:rPr lang="it-IT" sz="1800" dirty="0" smtClean="0">
                <a:latin typeface="+mn-lt"/>
              </a:rPr>
              <a:t>e in </a:t>
            </a:r>
            <a:r>
              <a:rPr lang="it-IT" sz="1800" dirty="0">
                <a:latin typeface="+mn-lt"/>
              </a:rPr>
              <a:t>caso di acquisizione fraudolenta di dati personali </a:t>
            </a:r>
            <a:r>
              <a:rPr lang="it-IT" sz="1800" dirty="0" smtClean="0">
                <a:latin typeface="+mn-lt"/>
              </a:rPr>
              <a:t>su </a:t>
            </a:r>
            <a:r>
              <a:rPr lang="it-IT" sz="1800" dirty="0">
                <a:latin typeface="+mn-lt"/>
              </a:rPr>
              <a:t>larga scala; vengono altresì sanzionate le false dichiarazioni rese al </a:t>
            </a:r>
            <a:r>
              <a:rPr lang="it-IT" sz="1800" dirty="0" smtClean="0">
                <a:latin typeface="+mn-lt"/>
              </a:rPr>
              <a:t>Garante e l’inosservanza </a:t>
            </a:r>
            <a:r>
              <a:rPr lang="it-IT" sz="1800" dirty="0">
                <a:latin typeface="+mn-lt"/>
              </a:rPr>
              <a:t>dei </a:t>
            </a:r>
            <a:r>
              <a:rPr lang="it-IT" sz="1800" dirty="0" smtClean="0">
                <a:latin typeface="+mn-lt"/>
              </a:rPr>
              <a:t>Provvedimenti dello stesso </a:t>
            </a:r>
            <a:r>
              <a:rPr lang="it-IT" sz="1800" dirty="0">
                <a:latin typeface="+mn-lt"/>
              </a:rPr>
              <a:t>Garante;</a:t>
            </a:r>
          </a:p>
          <a:p>
            <a:endParaRPr lang="it-IT" sz="2000" dirty="0">
              <a:latin typeface="+mn-lt"/>
            </a:endParaRPr>
          </a:p>
          <a:p>
            <a:endParaRPr lang="it-IT" sz="2000" dirty="0">
              <a:latin typeface="+mn-lt"/>
            </a:endParaRPr>
          </a:p>
          <a:p>
            <a:endParaRPr lang="it-IT" sz="2000" dirty="0" smtClean="0">
              <a:latin typeface="+mn-lt"/>
            </a:endParaRPr>
          </a:p>
          <a:p>
            <a:endParaRPr lang="it-IT" sz="2000" dirty="0">
              <a:latin typeface="+mn-lt"/>
            </a:endParaRPr>
          </a:p>
          <a:p>
            <a:endParaRPr lang="it-IT" sz="2000" dirty="0" smtClean="0">
              <a:latin typeface="+mn-lt"/>
            </a:endParaRPr>
          </a:p>
          <a:p>
            <a:endParaRPr lang="it-IT" sz="2000" dirty="0">
              <a:latin typeface="+mn-lt"/>
            </a:endParaRPr>
          </a:p>
          <a:p>
            <a:endParaRPr lang="it-IT" sz="2000" dirty="0" smtClean="0">
              <a:latin typeface="+mn-lt"/>
            </a:endParaRPr>
          </a:p>
          <a:p>
            <a:endParaRPr lang="it-IT" sz="2000" dirty="0">
              <a:latin typeface="+mn-lt"/>
            </a:endParaRPr>
          </a:p>
        </p:txBody>
      </p:sp>
    </p:spTree>
    <p:extLst>
      <p:ext uri="{BB962C8B-B14F-4D97-AF65-F5344CB8AC3E}">
        <p14:creationId xmlns:p14="http://schemas.microsoft.com/office/powerpoint/2010/main" val="2616349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627295785"/>
              </p:ext>
            </p:extLst>
          </p:nvPr>
        </p:nvGraphicFramePr>
        <p:xfrm>
          <a:off x="355600" y="536116"/>
          <a:ext cx="7834120" cy="5123416"/>
        </p:xfrm>
        <a:graphic>
          <a:graphicData uri="http://schemas.openxmlformats.org/drawingml/2006/table">
            <a:tbl>
              <a:tblPr firstRow="1" firstCol="1" lastRow="1" lastCol="1" bandRow="1" bandCol="1">
                <a:tableStyleId>{5C22544A-7EE6-4342-B048-85BDC9FD1C3A}</a:tableStyleId>
              </a:tblPr>
              <a:tblGrid>
                <a:gridCol w="1524000"/>
                <a:gridCol w="2819400"/>
                <a:gridCol w="3490720"/>
              </a:tblGrid>
              <a:tr h="669974">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43458">
                <a:tc>
                  <a:txBody>
                    <a:bodyPr/>
                    <a:lstStyle/>
                    <a:p>
                      <a:pPr marL="67945" algn="l">
                        <a:spcBef>
                          <a:spcPts val="200"/>
                        </a:spcBef>
                        <a:spcAft>
                          <a:spcPts val="0"/>
                        </a:spcAft>
                      </a:pPr>
                      <a:r>
                        <a:rPr lang="it-IT" sz="1800" dirty="0" smtClean="0">
                          <a:effectLst/>
                        </a:rPr>
                        <a:t>ESCLUSIONI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just">
                        <a:lnSpc>
                          <a:spcPct val="97000"/>
                        </a:lnSpc>
                        <a:spcBef>
                          <a:spcPts val="250"/>
                        </a:spcBef>
                        <a:spcAft>
                          <a:spcPts val="0"/>
                        </a:spcAft>
                      </a:pPr>
                      <a:r>
                        <a:rPr lang="it-IT" sz="1300" b="1" dirty="0" smtClean="0">
                          <a:solidFill>
                            <a:schemeClr val="accent2">
                              <a:lumMod val="50000"/>
                            </a:schemeClr>
                          </a:solidFill>
                          <a:effectLst/>
                        </a:rPr>
                        <a:t>Art 24: </a:t>
                      </a:r>
                      <a:r>
                        <a:rPr lang="it-IT" sz="1300" b="0" dirty="0" smtClean="0">
                          <a:effectLst/>
                        </a:rPr>
                        <a:t>Documenti coperti da segreto di Stato; altri casi di segreto (industriale, d’ufficio, </a:t>
                      </a:r>
                      <a:r>
                        <a:rPr lang="it-IT" sz="1300" b="0" dirty="0" err="1" smtClean="0">
                          <a:effectLst/>
                        </a:rPr>
                        <a:t>ecc</a:t>
                      </a:r>
                      <a:r>
                        <a:rPr lang="it-IT" sz="1300" b="0" dirty="0" smtClean="0">
                          <a:effectLst/>
                        </a:rPr>
                        <a:t>) o divieto di divulgazione espressamente previsti dalla legge; nei procedimenti tributari (in cui si applica la normativa speciale); attività diretta all'emanazione di atti normativi, amministrativi generali, di pianificazione e di programmazione; nei procedimenti selettivi, i documenti contenenti informazioni di carattere psicoattitudinale relativi a terzi. </a:t>
                      </a:r>
                    </a:p>
                    <a:p>
                      <a:pPr marL="67945" marR="59690" algn="just">
                        <a:lnSpc>
                          <a:spcPct val="97000"/>
                        </a:lnSpc>
                        <a:spcBef>
                          <a:spcPts val="250"/>
                        </a:spcBef>
                        <a:spcAft>
                          <a:spcPts val="0"/>
                        </a:spcAft>
                      </a:pPr>
                      <a:r>
                        <a:rPr lang="it-IT" sz="1300" b="1" dirty="0" smtClean="0">
                          <a:solidFill>
                            <a:schemeClr val="accent2">
                              <a:lumMod val="50000"/>
                            </a:schemeClr>
                          </a:solidFill>
                          <a:effectLst/>
                        </a:rPr>
                        <a:t>MA</a:t>
                      </a:r>
                      <a:r>
                        <a:rPr lang="it-IT" sz="1300" b="0" dirty="0" smtClean="0">
                          <a:effectLst/>
                        </a:rPr>
                        <a:t> accesso parziale e differimento</a:t>
                      </a:r>
                    </a:p>
                    <a:p>
                      <a:pPr marL="67945" marR="59690" algn="just">
                        <a:lnSpc>
                          <a:spcPct val="97000"/>
                        </a:lnSpc>
                        <a:spcBef>
                          <a:spcPts val="250"/>
                        </a:spcBef>
                        <a:spcAft>
                          <a:spcPts val="0"/>
                        </a:spcAft>
                      </a:pPr>
                      <a:r>
                        <a:rPr lang="it-IT" sz="1300" b="1" dirty="0" smtClean="0">
                          <a:solidFill>
                            <a:schemeClr val="accent2">
                              <a:lumMod val="50000"/>
                            </a:schemeClr>
                          </a:solidFill>
                          <a:effectLst/>
                          <a:latin typeface="+mn-lt"/>
                          <a:ea typeface="+mn-ea"/>
                          <a:cs typeface="+mn-cs"/>
                        </a:rPr>
                        <a:t>MA</a:t>
                      </a:r>
                      <a:r>
                        <a:rPr lang="it-IT" sz="1300" b="0" dirty="0" smtClean="0">
                          <a:effectLst/>
                        </a:rPr>
                        <a:t> l’accesso prevale se necessario per curare o per difendere i propri interessi giuridici. Nel caso di documenti contenenti dati sensibili e giudiziari, l'accesso è consentito nei limiti in cui sia strettamente indispensabile e nei termini previsti dall'art. 60 del Codice Privacy in caso di dati idonei a rivelare lo stato di salute e la vita sessuale</a:t>
                      </a:r>
                    </a:p>
                  </a:txBody>
                  <a:tcPr marL="0" marR="0" marT="0" marB="0"/>
                </a:tc>
                <a:tc>
                  <a:txBody>
                    <a:bodyPr/>
                    <a:lstStyle/>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Nei casi in cui sia necessario evitare un pregiudizio concreto a:</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Interessi pubblici, La sicurezza pubblica e l’ordine pubblico, La sicurezza nazionale, La difesa e le questioni militari, Le relazioni internazionali,</a:t>
                      </a:r>
                      <a:r>
                        <a:rPr lang="it-IT" sz="1300" b="0" baseline="0" dirty="0" smtClean="0">
                          <a:solidFill>
                            <a:schemeClr val="lt1"/>
                          </a:solidFill>
                          <a:effectLst/>
                          <a:latin typeface="+mn-lt"/>
                          <a:ea typeface="+mn-ea"/>
                          <a:cs typeface="+mn-cs"/>
                        </a:rPr>
                        <a:t> </a:t>
                      </a:r>
                      <a:r>
                        <a:rPr lang="it-IT" sz="1300" b="0" dirty="0" smtClean="0">
                          <a:solidFill>
                            <a:schemeClr val="lt1"/>
                          </a:solidFill>
                          <a:effectLst/>
                          <a:latin typeface="+mn-lt"/>
                          <a:ea typeface="+mn-ea"/>
                          <a:cs typeface="+mn-cs"/>
                        </a:rPr>
                        <a:t>La politica e la stabilità finanziaria ed economica dello Stato, La conduzione di indagini sui reati e il loro perseguimento, Il regolare svolgimento di attività ispettive.</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Interessi privati</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La protezione dei dati personali, in conformità con la disciplina legislativa in materia;</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La libertà e la segretezza della corrispondenza;</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Gli interessi economici e commerciali di una persona fisica o giuridica, ivi compresi la proprietà intellettuale, il diritto d’autore e i segreti commerciali.</a:t>
                      </a:r>
                    </a:p>
                    <a:p>
                      <a:pPr marL="68580" marR="59055" indent="-635" algn="just">
                        <a:lnSpc>
                          <a:spcPct val="97000"/>
                        </a:lnSpc>
                        <a:spcBef>
                          <a:spcPts val="250"/>
                        </a:spcBef>
                        <a:spcAft>
                          <a:spcPts val="0"/>
                        </a:spcAft>
                        <a:tabLst>
                          <a:tab pos="1438910" algn="l"/>
                          <a:tab pos="2333625" algn="l"/>
                          <a:tab pos="3608705" algn="l"/>
                        </a:tabLst>
                      </a:pPr>
                      <a:r>
                        <a:rPr lang="it-IT" sz="1300" b="0" dirty="0" smtClean="0">
                          <a:solidFill>
                            <a:schemeClr val="lt1"/>
                          </a:solidFill>
                          <a:effectLst/>
                          <a:latin typeface="+mn-lt"/>
                          <a:ea typeface="+mn-ea"/>
                          <a:cs typeface="+mn-cs"/>
                        </a:rPr>
                        <a:t>Segreto di Stato e altri casi di divieti di  accesso  o  divulgazione previsti dalla legge,</a:t>
                      </a:r>
                    </a:p>
                    <a:p>
                      <a:pPr marL="68580" marR="59055" indent="-635" algn="just">
                        <a:lnSpc>
                          <a:spcPct val="97000"/>
                        </a:lnSpc>
                        <a:spcBef>
                          <a:spcPts val="250"/>
                        </a:spcBef>
                        <a:spcAft>
                          <a:spcPts val="0"/>
                        </a:spcAft>
                        <a:tabLst>
                          <a:tab pos="1438910" algn="l"/>
                          <a:tab pos="2333625" algn="l"/>
                          <a:tab pos="3608705" algn="l"/>
                        </a:tabLst>
                      </a:pPr>
                      <a:r>
                        <a:rPr lang="it-IT" sz="1300" b="1" dirty="0" smtClean="0">
                          <a:solidFill>
                            <a:schemeClr val="accent2">
                              <a:lumMod val="50000"/>
                            </a:schemeClr>
                          </a:solidFill>
                          <a:effectLst/>
                          <a:latin typeface="+mn-lt"/>
                          <a:ea typeface="+mn-ea"/>
                          <a:cs typeface="+mn-cs"/>
                        </a:rPr>
                        <a:t>MA</a:t>
                      </a:r>
                      <a:r>
                        <a:rPr lang="it-IT" sz="1300" b="0" dirty="0" smtClean="0">
                          <a:solidFill>
                            <a:schemeClr val="lt1"/>
                          </a:solidFill>
                          <a:effectLst/>
                          <a:latin typeface="+mn-lt"/>
                          <a:ea typeface="+mn-ea"/>
                          <a:cs typeface="+mn-cs"/>
                        </a:rPr>
                        <a:t> accesso parziale e differimento</a:t>
                      </a:r>
                    </a:p>
                  </a:txBody>
                  <a:tcPr marL="0" marR="0" marT="0" marB="0"/>
                </a:tc>
              </a:tr>
            </a:tbl>
          </a:graphicData>
        </a:graphic>
      </p:graphicFrame>
    </p:spTree>
    <p:extLst>
      <p:ext uri="{BB962C8B-B14F-4D97-AF65-F5344CB8AC3E}">
        <p14:creationId xmlns:p14="http://schemas.microsoft.com/office/powerpoint/2010/main" val="2078523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345616092"/>
              </p:ext>
            </p:extLst>
          </p:nvPr>
        </p:nvGraphicFramePr>
        <p:xfrm>
          <a:off x="203201" y="1384300"/>
          <a:ext cx="8077199" cy="3813175"/>
        </p:xfrm>
        <a:graphic>
          <a:graphicData uri="http://schemas.openxmlformats.org/drawingml/2006/table">
            <a:tbl>
              <a:tblPr firstRow="1" firstCol="1" lastRow="1" lastCol="1" bandRow="1" bandCol="1">
                <a:tableStyleId>{5C22544A-7EE6-4342-B048-85BDC9FD1C3A}</a:tableStyleId>
              </a:tblPr>
              <a:tblGrid>
                <a:gridCol w="1828799"/>
                <a:gridCol w="2971800"/>
                <a:gridCol w="3276600"/>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CONTRO-INTERESSATI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smtClean="0">
                          <a:effectLst/>
                        </a:rPr>
                        <a:t>I soggetti, individuati o facilmente individuabili in base alla natura del documento richiesto, che	dall'esercizio dell'accesso vedrebbero compromesso il loro diritto alla riservatezza</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I soggetti che potrebbero subire un pregiudizio concreto alla tutela degli interessi privati </a:t>
                      </a:r>
                      <a:endParaRPr lang="it-IT" sz="1600" b="0" dirty="0">
                        <a:solidFill>
                          <a:schemeClr val="lt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3436992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650988554"/>
              </p:ext>
            </p:extLst>
          </p:nvPr>
        </p:nvGraphicFramePr>
        <p:xfrm>
          <a:off x="203201" y="1384300"/>
          <a:ext cx="8077199" cy="3813175"/>
        </p:xfrm>
        <a:graphic>
          <a:graphicData uri="http://schemas.openxmlformats.org/drawingml/2006/table">
            <a:tbl>
              <a:tblPr firstRow="1" firstCol="1" lastRow="1" lastCol="1" bandRow="1" bandCol="1">
                <a:tableStyleId>{5C22544A-7EE6-4342-B048-85BDC9FD1C3A}</a:tableStyleId>
              </a:tblPr>
              <a:tblGrid>
                <a:gridCol w="1828799"/>
                <a:gridCol w="2971800"/>
                <a:gridCol w="3276600"/>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TERMINI E SILENZIO</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smtClean="0">
                          <a:effectLst/>
                        </a:rPr>
                        <a:t>Decorsi inutilmente trenta giorni dalla richiesta, questa si intende respinta [«silenzio significativo»: SILENZIO ≡ RIGETTO]</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Il procedimento di accesso civico deve concludersi con provvedimento espresso e motivato nel termine di trenta giorni dalla presentazione dell'istanza</a:t>
                      </a:r>
                    </a:p>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[SILENZIO = INADEMPIMENTO]</a:t>
                      </a:r>
                    </a:p>
                  </a:txBody>
                  <a:tcPr marL="0" marR="0" marT="0" marB="0" anchor="ctr"/>
                </a:tc>
              </a:tr>
            </a:tbl>
          </a:graphicData>
        </a:graphic>
      </p:graphicFrame>
    </p:spTree>
    <p:extLst>
      <p:ext uri="{BB962C8B-B14F-4D97-AF65-F5344CB8AC3E}">
        <p14:creationId xmlns:p14="http://schemas.microsoft.com/office/powerpoint/2010/main" val="3866444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21314886"/>
              </p:ext>
            </p:extLst>
          </p:nvPr>
        </p:nvGraphicFramePr>
        <p:xfrm>
          <a:off x="203201" y="1384300"/>
          <a:ext cx="8077199" cy="3813175"/>
        </p:xfrm>
        <a:graphic>
          <a:graphicData uri="http://schemas.openxmlformats.org/drawingml/2006/table">
            <a:tbl>
              <a:tblPr firstRow="1" firstCol="1" lastRow="1" lastCol="1" bandRow="1" bandCol="1">
                <a:tableStyleId>{5C22544A-7EE6-4342-B048-85BDC9FD1C3A}</a:tableStyleId>
              </a:tblPr>
              <a:tblGrid>
                <a:gridCol w="1676399"/>
                <a:gridCol w="3124200"/>
                <a:gridCol w="3276600"/>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COSTI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smtClean="0">
                          <a:effectLst/>
                        </a:rPr>
                        <a:t>Il rilascio di copia è subordinato al  rimborso del costo di riproduzione, salve le disposizioni vigenti in materia  di  bollo,  nonché i diritti di ricerca e di visura</a:t>
                      </a:r>
                      <a:endParaRPr lang="it-IT"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Il rilascio di dati o documenti in formato elettronico o cartaceo è gratuito, salvo il rimborso del costo effettivamente sostenuto e documentato dall'amministrazione per la riproduzione su supporti materiali</a:t>
                      </a:r>
                    </a:p>
                  </a:txBody>
                  <a:tcPr marL="0" marR="0" marT="0" marB="0" anchor="ctr"/>
                </a:tc>
              </a:tr>
            </a:tbl>
          </a:graphicData>
        </a:graphic>
      </p:graphicFrame>
    </p:spTree>
    <p:extLst>
      <p:ext uri="{BB962C8B-B14F-4D97-AF65-F5344CB8AC3E}">
        <p14:creationId xmlns:p14="http://schemas.microsoft.com/office/powerpoint/2010/main" val="752130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648952566"/>
              </p:ext>
            </p:extLst>
          </p:nvPr>
        </p:nvGraphicFramePr>
        <p:xfrm>
          <a:off x="203201" y="1384300"/>
          <a:ext cx="8077199" cy="3813175"/>
        </p:xfrm>
        <a:graphic>
          <a:graphicData uri="http://schemas.openxmlformats.org/drawingml/2006/table">
            <a:tbl>
              <a:tblPr firstRow="1" firstCol="1" lastRow="1" lastCol="1" bandRow="1" bandCol="1">
                <a:tableStyleId>{5C22544A-7EE6-4342-B048-85BDC9FD1C3A}</a:tableStyleId>
              </a:tblPr>
              <a:tblGrid>
                <a:gridCol w="1676399"/>
                <a:gridCol w="3124200"/>
                <a:gridCol w="3276600"/>
              </a:tblGrid>
              <a:tr h="867698">
                <a:tc>
                  <a:txBody>
                    <a:bodyPr/>
                    <a:lstStyle/>
                    <a:p>
                      <a:pPr marL="1905">
                        <a:spcAft>
                          <a:spcPts val="0"/>
                        </a:spcAft>
                      </a:pPr>
                      <a:r>
                        <a:rPr lang="it-IT" sz="14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34340">
                        <a:spcBef>
                          <a:spcPts val="195"/>
                        </a:spcBef>
                        <a:spcAft>
                          <a:spcPts val="0"/>
                        </a:spcAft>
                      </a:pPr>
                      <a:r>
                        <a:rPr lang="it-IT" sz="2300" dirty="0">
                          <a:effectLst/>
                        </a:rPr>
                        <a:t>Accesso 241/90</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6120" marR="179705" indent="249555">
                        <a:lnSpc>
                          <a:spcPct val="97000"/>
                        </a:lnSpc>
                        <a:spcBef>
                          <a:spcPts val="245"/>
                        </a:spcBef>
                        <a:spcAft>
                          <a:spcPts val="0"/>
                        </a:spcAft>
                      </a:pPr>
                      <a:r>
                        <a:rPr lang="it-IT" sz="2300" dirty="0">
                          <a:effectLst/>
                        </a:rPr>
                        <a:t>Accesso FOIA </a:t>
                      </a:r>
                      <a:r>
                        <a:rPr lang="it-IT" sz="2300" dirty="0" err="1" smtClean="0">
                          <a:effectLst/>
                        </a:rPr>
                        <a:t>D.Lgs</a:t>
                      </a:r>
                      <a:r>
                        <a:rPr lang="it-IT" sz="2300" dirty="0" err="1">
                          <a:effectLst/>
                        </a:rPr>
                        <a:t>.</a:t>
                      </a:r>
                      <a:r>
                        <a:rPr lang="it-IT" sz="2300" dirty="0">
                          <a:effectLst/>
                        </a:rPr>
                        <a:t> n. 33/2013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5477">
                <a:tc>
                  <a:txBody>
                    <a:bodyPr/>
                    <a:lstStyle/>
                    <a:p>
                      <a:pPr marL="67945" algn="ctr">
                        <a:spcBef>
                          <a:spcPts val="200"/>
                        </a:spcBef>
                        <a:spcAft>
                          <a:spcPts val="0"/>
                        </a:spcAft>
                      </a:pPr>
                      <a:r>
                        <a:rPr lang="it-IT" sz="1900" dirty="0" smtClean="0">
                          <a:effectLst/>
                        </a:rPr>
                        <a:t>TUTELA</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9690" algn="ctr">
                        <a:lnSpc>
                          <a:spcPct val="97000"/>
                        </a:lnSpc>
                        <a:spcBef>
                          <a:spcPts val="250"/>
                        </a:spcBef>
                        <a:spcAft>
                          <a:spcPts val="0"/>
                        </a:spcAft>
                      </a:pPr>
                      <a:r>
                        <a:rPr lang="it-IT" sz="1600" b="0" dirty="0" smtClean="0">
                          <a:effectLst/>
                        </a:rPr>
                        <a:t>Ricorso</a:t>
                      </a:r>
                      <a:r>
                        <a:rPr lang="it-IT" sz="1600" b="0" baseline="0" dirty="0" smtClean="0">
                          <a:effectLst/>
                        </a:rPr>
                        <a:t> </a:t>
                      </a:r>
                      <a:r>
                        <a:rPr lang="it-IT" sz="1600" b="0" dirty="0" smtClean="0">
                          <a:effectLst/>
                        </a:rPr>
                        <a:t>a</a:t>
                      </a:r>
                      <a:r>
                        <a:rPr lang="it-IT" sz="1600" b="0" baseline="0" dirty="0" smtClean="0">
                          <a:effectLst/>
                        </a:rPr>
                        <a:t> </a:t>
                      </a:r>
                      <a:r>
                        <a:rPr lang="it-IT" sz="1600" b="0" dirty="0" smtClean="0">
                          <a:effectLst/>
                        </a:rPr>
                        <a:t>Difensore civico/Commissione per l'accesso ai documenti amministrativi</a:t>
                      </a:r>
                    </a:p>
                    <a:p>
                      <a:pPr marL="67945" marR="59690" algn="ctr">
                        <a:lnSpc>
                          <a:spcPct val="97000"/>
                        </a:lnSpc>
                        <a:spcBef>
                          <a:spcPts val="250"/>
                        </a:spcBef>
                        <a:spcAft>
                          <a:spcPts val="0"/>
                        </a:spcAft>
                      </a:pPr>
                      <a:endParaRPr lang="it-IT" sz="100" b="0" dirty="0" smtClean="0">
                        <a:effectLst/>
                      </a:endParaRPr>
                    </a:p>
                    <a:p>
                      <a:pPr marL="67945" marR="59690" algn="ctr">
                        <a:lnSpc>
                          <a:spcPct val="97000"/>
                        </a:lnSpc>
                        <a:spcBef>
                          <a:spcPts val="250"/>
                        </a:spcBef>
                        <a:spcAft>
                          <a:spcPts val="0"/>
                        </a:spcAft>
                      </a:pPr>
                      <a:r>
                        <a:rPr lang="it-IT" sz="1600" b="0" dirty="0" smtClean="0">
                          <a:effectLst/>
                        </a:rPr>
                        <a:t>Ricorso al TAR</a:t>
                      </a:r>
                    </a:p>
                  </a:txBody>
                  <a:tcPr marL="0" marR="0" marT="0" marB="0" anchor="ctr"/>
                </a:tc>
                <a:tc>
                  <a:txBody>
                    <a:bodyPr/>
                    <a:lstStyle/>
                    <a:p>
                      <a:pPr marL="68580" marR="59055" indent="-635" algn="ctr">
                        <a:lnSpc>
                          <a:spcPct val="97000"/>
                        </a:lnSpc>
                        <a:spcBef>
                          <a:spcPts val="250"/>
                        </a:spcBef>
                        <a:spcAft>
                          <a:spcPts val="0"/>
                        </a:spcAft>
                        <a:tabLst>
                          <a:tab pos="1438910" algn="l"/>
                          <a:tab pos="2333625" algn="l"/>
                          <a:tab pos="3608705" algn="l"/>
                        </a:tabLst>
                      </a:pPr>
                      <a:r>
                        <a:rPr lang="it-IT" sz="1600" b="0" dirty="0" smtClean="0">
                          <a:solidFill>
                            <a:schemeClr val="lt1"/>
                          </a:solidFill>
                          <a:effectLst/>
                          <a:latin typeface="+mn-lt"/>
                          <a:ea typeface="+mn-ea"/>
                          <a:cs typeface="+mn-cs"/>
                        </a:rPr>
                        <a:t>Istanza</a:t>
                      </a:r>
                      <a:r>
                        <a:rPr lang="it-IT" sz="1600" b="0" baseline="0" dirty="0" smtClean="0">
                          <a:solidFill>
                            <a:schemeClr val="lt1"/>
                          </a:solidFill>
                          <a:effectLst/>
                          <a:latin typeface="+mn-lt"/>
                          <a:ea typeface="+mn-ea"/>
                          <a:cs typeface="+mn-cs"/>
                        </a:rPr>
                        <a:t> </a:t>
                      </a:r>
                      <a:r>
                        <a:rPr lang="it-IT" sz="1600" b="0" dirty="0" smtClean="0">
                          <a:solidFill>
                            <a:schemeClr val="lt1"/>
                          </a:solidFill>
                          <a:effectLst/>
                          <a:latin typeface="+mn-lt"/>
                          <a:ea typeface="+mn-ea"/>
                          <a:cs typeface="+mn-cs"/>
                        </a:rPr>
                        <a:t>di riesame</a:t>
                      </a:r>
                      <a:r>
                        <a:rPr lang="it-IT" sz="1600" b="0" baseline="0" dirty="0" smtClean="0">
                          <a:solidFill>
                            <a:schemeClr val="lt1"/>
                          </a:solidFill>
                          <a:effectLst/>
                          <a:latin typeface="+mn-lt"/>
                          <a:ea typeface="+mn-ea"/>
                          <a:cs typeface="+mn-cs"/>
                        </a:rPr>
                        <a:t> </a:t>
                      </a:r>
                      <a:r>
                        <a:rPr lang="it-IT" sz="1600" b="0" dirty="0" smtClean="0">
                          <a:solidFill>
                            <a:schemeClr val="lt1"/>
                          </a:solidFill>
                          <a:effectLst/>
                          <a:latin typeface="+mn-lt"/>
                          <a:ea typeface="+mn-ea"/>
                          <a:cs typeface="+mn-cs"/>
                        </a:rPr>
                        <a:t>a RPC/Difensore civico</a:t>
                      </a:r>
                    </a:p>
                    <a:p>
                      <a:pPr marL="67945" marR="59690" algn="ctr">
                        <a:lnSpc>
                          <a:spcPct val="97000"/>
                        </a:lnSpc>
                        <a:spcBef>
                          <a:spcPts val="250"/>
                        </a:spcBef>
                        <a:spcAft>
                          <a:spcPts val="0"/>
                        </a:spcAft>
                      </a:pPr>
                      <a:endParaRPr lang="it-IT" sz="100" b="0" dirty="0" smtClean="0">
                        <a:effectLst/>
                      </a:endParaRPr>
                    </a:p>
                    <a:p>
                      <a:pPr marL="67945" marR="59690" algn="ctr">
                        <a:lnSpc>
                          <a:spcPct val="97000"/>
                        </a:lnSpc>
                        <a:spcBef>
                          <a:spcPts val="250"/>
                        </a:spcBef>
                        <a:spcAft>
                          <a:spcPts val="0"/>
                        </a:spcAft>
                      </a:pPr>
                      <a:r>
                        <a:rPr lang="it-IT" sz="1600" b="0" dirty="0" smtClean="0">
                          <a:effectLst/>
                        </a:rPr>
                        <a:t>Ricorso al TAR</a:t>
                      </a:r>
                    </a:p>
                  </a:txBody>
                  <a:tcPr marL="0" marR="0" marT="0" marB="0" anchor="ctr"/>
                </a:tc>
              </a:tr>
            </a:tbl>
          </a:graphicData>
        </a:graphic>
      </p:graphicFrame>
    </p:spTree>
    <p:extLst>
      <p:ext uri="{BB962C8B-B14F-4D97-AF65-F5344CB8AC3E}">
        <p14:creationId xmlns:p14="http://schemas.microsoft.com/office/powerpoint/2010/main" val="1356292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738664"/>
          </a:xfrm>
        </p:spPr>
        <p:txBody>
          <a:bodyPr/>
          <a:lstStyle/>
          <a:p>
            <a:pPr algn="ctr"/>
            <a:r>
              <a:rPr lang="it-IT" u="none" dirty="0" smtClean="0">
                <a:solidFill>
                  <a:schemeClr val="accent1">
                    <a:lumMod val="50000"/>
                  </a:schemeClr>
                </a:solidFill>
                <a:latin typeface="+mj-lt"/>
              </a:rPr>
              <a:t>I «TRE ACCESSI» A CONFRONTO</a:t>
            </a:r>
            <a:br>
              <a:rPr lang="it-IT" u="none" dirty="0" smtClean="0">
                <a:solidFill>
                  <a:schemeClr val="accent1">
                    <a:lumMod val="50000"/>
                  </a:schemeClr>
                </a:solidFill>
                <a:latin typeface="+mj-lt"/>
              </a:rPr>
            </a:br>
            <a:r>
              <a:rPr lang="it-IT" u="none" dirty="0" smtClean="0">
                <a:solidFill>
                  <a:schemeClr val="accent1">
                    <a:lumMod val="50000"/>
                  </a:schemeClr>
                </a:solidFill>
                <a:latin typeface="+mj-lt"/>
              </a:rPr>
              <a:t>Esempio: Selezione pubblica</a:t>
            </a:r>
            <a:endParaRPr lang="it-IT" u="none" dirty="0">
              <a:solidFill>
                <a:schemeClr val="accent1">
                  <a:lumMod val="50000"/>
                </a:schemeClr>
              </a:solidFill>
              <a:latin typeface="+mj-lt"/>
            </a:endParaRPr>
          </a:p>
        </p:txBody>
      </p:sp>
      <p:graphicFrame>
        <p:nvGraphicFramePr>
          <p:cNvPr id="5" name="Tabella 4"/>
          <p:cNvGraphicFramePr>
            <a:graphicFrameLocks noGrp="1"/>
          </p:cNvGraphicFramePr>
          <p:nvPr>
            <p:extLst>
              <p:ext uri="{D42A27DB-BD31-4B8C-83A1-F6EECF244321}">
                <p14:modId xmlns:p14="http://schemas.microsoft.com/office/powerpoint/2010/main" val="3573229890"/>
              </p:ext>
            </p:extLst>
          </p:nvPr>
        </p:nvGraphicFramePr>
        <p:xfrm>
          <a:off x="355600" y="1612900"/>
          <a:ext cx="7924800" cy="3977640"/>
        </p:xfrm>
        <a:graphic>
          <a:graphicData uri="http://schemas.openxmlformats.org/drawingml/2006/table">
            <a:tbl>
              <a:tblPr firstRow="1" bandRow="1">
                <a:tableStyleId>{5C22544A-7EE6-4342-B048-85BDC9FD1C3A}</a:tableStyleId>
              </a:tblPr>
              <a:tblGrid>
                <a:gridCol w="1295400"/>
                <a:gridCol w="1981200"/>
                <a:gridCol w="2362200"/>
                <a:gridCol w="2286000"/>
              </a:tblGrid>
              <a:tr h="1092200">
                <a:tc>
                  <a:txBody>
                    <a:bodyPr/>
                    <a:lstStyle/>
                    <a:p>
                      <a:endParaRPr lang="it-IT" dirty="0"/>
                    </a:p>
                  </a:txBody>
                  <a:tcPr/>
                </a:tc>
                <a:tc>
                  <a:txBody>
                    <a:bodyPr/>
                    <a:lstStyle/>
                    <a:p>
                      <a:pPr algn="ctr"/>
                      <a:r>
                        <a:rPr lang="it-IT" sz="1600" dirty="0" smtClean="0"/>
                        <a:t>Ho un interesse specifico (sono un partecipante)</a:t>
                      </a:r>
                      <a:endParaRPr lang="it-IT" sz="1600" dirty="0"/>
                    </a:p>
                  </a:txBody>
                  <a:tcPr/>
                </a:tc>
                <a:tc>
                  <a:txBody>
                    <a:bodyPr/>
                    <a:lstStyle/>
                    <a:p>
                      <a:pPr algn="ctr"/>
                      <a:r>
                        <a:rPr lang="it-IT" sz="1600" dirty="0" smtClean="0"/>
                        <a:t>Non ho trovato online documenti</a:t>
                      </a:r>
                      <a:r>
                        <a:rPr lang="it-IT" sz="1600" baseline="0" dirty="0" smtClean="0"/>
                        <a:t> </a:t>
                      </a:r>
                      <a:r>
                        <a:rPr lang="it-IT" sz="1600" dirty="0" smtClean="0"/>
                        <a:t>e/o informazioni che la PA è obbligata a pubblicare</a:t>
                      </a:r>
                      <a:endParaRPr lang="it-IT" sz="1600" dirty="0"/>
                    </a:p>
                  </a:txBody>
                  <a:tcPr/>
                </a:tc>
                <a:tc>
                  <a:txBody>
                    <a:bodyPr/>
                    <a:lstStyle/>
                    <a:p>
                      <a:pPr algn="ctr"/>
                      <a:r>
                        <a:rPr lang="it-IT" sz="1600" dirty="0" smtClean="0"/>
                        <a:t>Ho un interesse generico ad acquisire documenti e/o informazioni sulla procedura</a:t>
                      </a:r>
                      <a:endParaRPr lang="it-IT" sz="1600" dirty="0"/>
                    </a:p>
                  </a:txBody>
                  <a:tcPr/>
                </a:tc>
              </a:tr>
              <a:tr h="508000">
                <a:tc>
                  <a:txBody>
                    <a:bodyPr/>
                    <a:lstStyle/>
                    <a:p>
                      <a:r>
                        <a:rPr lang="it-IT" sz="1400" b="1" dirty="0" smtClean="0"/>
                        <a:t>STRUMENTI</a:t>
                      </a:r>
                      <a:endParaRPr lang="it-IT" sz="1400" b="1" dirty="0"/>
                    </a:p>
                  </a:txBody>
                  <a:tcPr anchor="ctr"/>
                </a:tc>
                <a:tc>
                  <a:txBody>
                    <a:bodyPr/>
                    <a:lstStyle/>
                    <a:p>
                      <a:r>
                        <a:rPr lang="it-IT" sz="1400" b="1" dirty="0" smtClean="0">
                          <a:solidFill>
                            <a:schemeClr val="accent2">
                              <a:lumMod val="50000"/>
                            </a:schemeClr>
                          </a:solidFill>
                        </a:rPr>
                        <a:t>Accesso L. 241/1990</a:t>
                      </a:r>
                      <a:endParaRPr lang="it-IT" sz="1400" b="1" dirty="0">
                        <a:solidFill>
                          <a:schemeClr val="accent2">
                            <a:lumMod val="50000"/>
                          </a:schemeClr>
                        </a:solidFill>
                      </a:endParaRPr>
                    </a:p>
                  </a:txBody>
                  <a:tcPr anchor="ctr"/>
                </a:tc>
                <a:tc>
                  <a:txBody>
                    <a:bodyPr/>
                    <a:lstStyle/>
                    <a:p>
                      <a:r>
                        <a:rPr lang="it-IT" sz="1400" b="1" dirty="0" smtClean="0">
                          <a:solidFill>
                            <a:schemeClr val="accent2">
                              <a:lumMod val="50000"/>
                            </a:schemeClr>
                          </a:solidFill>
                        </a:rPr>
                        <a:t>Accesso civico «semplice»</a:t>
                      </a:r>
                      <a:endParaRPr lang="it-IT" sz="1400" b="1" dirty="0">
                        <a:solidFill>
                          <a:schemeClr val="accent2">
                            <a:lumMod val="50000"/>
                          </a:schemeClr>
                        </a:solidFill>
                      </a:endParaRPr>
                    </a:p>
                  </a:txBody>
                  <a:tcPr anchor="ctr"/>
                </a:tc>
                <a:tc>
                  <a:txBody>
                    <a:bodyPr/>
                    <a:lstStyle/>
                    <a:p>
                      <a:r>
                        <a:rPr lang="it-IT" sz="1400" b="1" dirty="0" smtClean="0">
                          <a:solidFill>
                            <a:schemeClr val="accent2">
                              <a:lumMod val="50000"/>
                            </a:schemeClr>
                          </a:solidFill>
                        </a:rPr>
                        <a:t>Accesso civico «generalizzato»</a:t>
                      </a:r>
                      <a:endParaRPr lang="it-IT" sz="1400" b="1" dirty="0">
                        <a:solidFill>
                          <a:schemeClr val="accent2">
                            <a:lumMod val="50000"/>
                          </a:schemeClr>
                        </a:solidFill>
                      </a:endParaRPr>
                    </a:p>
                  </a:txBody>
                  <a:tcPr anchor="ctr"/>
                </a:tc>
              </a:tr>
              <a:tr h="1092200">
                <a:tc>
                  <a:txBody>
                    <a:bodyPr/>
                    <a:lstStyle/>
                    <a:p>
                      <a:r>
                        <a:rPr lang="it-IT" sz="1600" dirty="0" smtClean="0">
                          <a:effectLst>
                            <a:outerShdw blurRad="38100" dist="38100" dir="2700000" algn="tl">
                              <a:srgbClr val="000000">
                                <a:alpha val="43137"/>
                              </a:srgbClr>
                            </a:outerShdw>
                          </a:effectLst>
                        </a:rPr>
                        <a:t>COSA POSSO OTTENERE</a:t>
                      </a:r>
                      <a:endParaRPr lang="it-IT" sz="1600" dirty="0">
                        <a:effectLst>
                          <a:outerShdw blurRad="38100" dist="38100" dir="2700000" algn="tl">
                            <a:srgbClr val="000000">
                              <a:alpha val="43137"/>
                            </a:srgbClr>
                          </a:outerShdw>
                        </a:effectLst>
                      </a:endParaRPr>
                    </a:p>
                  </a:txBody>
                  <a:tcPr/>
                </a:tc>
                <a:tc>
                  <a:txBody>
                    <a:bodyPr/>
                    <a:lstStyle/>
                    <a:p>
                      <a:pPr algn="just"/>
                      <a:r>
                        <a:rPr lang="it-IT" sz="1500" dirty="0" smtClean="0"/>
                        <a:t>Tutti</a:t>
                      </a:r>
                      <a:r>
                        <a:rPr lang="it-IT" sz="1500" baseline="0" dirty="0" smtClean="0"/>
                        <a:t> </a:t>
                      </a:r>
                      <a:r>
                        <a:rPr lang="it-IT" sz="1500" dirty="0" smtClean="0"/>
                        <a:t>gli</a:t>
                      </a:r>
                      <a:r>
                        <a:rPr lang="it-IT" sz="1500" baseline="0" dirty="0" smtClean="0"/>
                        <a:t> </a:t>
                      </a:r>
                      <a:r>
                        <a:rPr lang="it-IT" sz="1500" dirty="0" smtClean="0"/>
                        <a:t>atti della procedura (ivi compresi quelli contenenti dati sensibili, giudiziari e salute</a:t>
                      </a:r>
                      <a:r>
                        <a:rPr lang="it-IT" sz="1500" baseline="0" dirty="0" smtClean="0"/>
                        <a:t> </a:t>
                      </a:r>
                      <a:r>
                        <a:rPr lang="it-IT" sz="1500" dirty="0" smtClean="0"/>
                        <a:t>riferiti ai candidati –	con opportuni accorgimenti)</a:t>
                      </a:r>
                    </a:p>
                    <a:p>
                      <a:endParaRPr lang="it-IT" dirty="0"/>
                    </a:p>
                  </a:txBody>
                  <a:tcPr/>
                </a:tc>
                <a:tc>
                  <a:txBody>
                    <a:bodyPr/>
                    <a:lstStyle/>
                    <a:p>
                      <a:pPr marL="0" algn="just"/>
                      <a:r>
                        <a:rPr lang="it-IT" sz="1500" dirty="0" smtClean="0">
                          <a:solidFill>
                            <a:schemeClr val="dk1"/>
                          </a:solidFill>
                          <a:latin typeface="+mn-lt"/>
                          <a:ea typeface="+mn-ea"/>
                          <a:cs typeface="+mn-cs"/>
                        </a:rPr>
                        <a:t>I bandi di concorso (i singoli bandi e l’elenco di quelli espletati); i criteri di valutazione della Commissione; le tracce delle prove scritte</a:t>
                      </a:r>
                      <a:endParaRPr lang="it-IT" sz="1500" dirty="0">
                        <a:solidFill>
                          <a:schemeClr val="dk1"/>
                        </a:solidFill>
                        <a:latin typeface="+mn-lt"/>
                        <a:ea typeface="+mn-ea"/>
                        <a:cs typeface="+mn-cs"/>
                      </a:endParaRPr>
                    </a:p>
                  </a:txBody>
                  <a:tcPr/>
                </a:tc>
                <a:tc>
                  <a:txBody>
                    <a:bodyPr/>
                    <a:lstStyle/>
                    <a:p>
                      <a:pPr marL="0" algn="just"/>
                      <a:r>
                        <a:rPr lang="it-IT" sz="1500" dirty="0" smtClean="0">
                          <a:solidFill>
                            <a:schemeClr val="dk1"/>
                          </a:solidFill>
                          <a:latin typeface="+mn-lt"/>
                          <a:ea typeface="+mn-ea"/>
                          <a:cs typeface="+mn-cs"/>
                        </a:rPr>
                        <a:t>Tutto ciò il cui accesso non</a:t>
                      </a:r>
                      <a:r>
                        <a:rPr lang="it-IT" sz="1500" baseline="0" dirty="0" smtClean="0">
                          <a:solidFill>
                            <a:schemeClr val="dk1"/>
                          </a:solidFill>
                          <a:latin typeface="+mn-lt"/>
                          <a:ea typeface="+mn-ea"/>
                          <a:cs typeface="+mn-cs"/>
                        </a:rPr>
                        <a:t> </a:t>
                      </a:r>
                      <a:r>
                        <a:rPr lang="it-IT" sz="1500" dirty="0" smtClean="0">
                          <a:solidFill>
                            <a:schemeClr val="dk1"/>
                          </a:solidFill>
                          <a:latin typeface="+mn-lt"/>
                          <a:ea typeface="+mn-ea"/>
                          <a:cs typeface="+mn-cs"/>
                        </a:rPr>
                        <a:t>arrechi	un pregiudizio concreto alla tutela dei dati personali</a:t>
                      </a:r>
                      <a:r>
                        <a:rPr lang="it-IT" sz="1500" baseline="0" dirty="0" smtClean="0">
                          <a:solidFill>
                            <a:schemeClr val="dk1"/>
                          </a:solidFill>
                          <a:latin typeface="+mn-lt"/>
                          <a:ea typeface="+mn-ea"/>
                          <a:cs typeface="+mn-cs"/>
                        </a:rPr>
                        <a:t> </a:t>
                      </a:r>
                      <a:r>
                        <a:rPr lang="it-IT" sz="1500" dirty="0" smtClean="0">
                          <a:solidFill>
                            <a:schemeClr val="dk1"/>
                          </a:solidFill>
                          <a:latin typeface="+mn-lt"/>
                          <a:ea typeface="+mn-ea"/>
                          <a:cs typeface="+mn-cs"/>
                        </a:rPr>
                        <a:t>del terzo. Esempio: le graduatorie concorsuali, una volta che siano rimosse dall’albo online; le prove scritte svolte dai candidati;</a:t>
                      </a:r>
                      <a:r>
                        <a:rPr lang="it-IT" sz="1500" baseline="0" dirty="0" smtClean="0">
                          <a:solidFill>
                            <a:schemeClr val="dk1"/>
                          </a:solidFill>
                          <a:latin typeface="+mn-lt"/>
                          <a:ea typeface="+mn-ea"/>
                          <a:cs typeface="+mn-cs"/>
                        </a:rPr>
                        <a:t> </a:t>
                      </a:r>
                      <a:r>
                        <a:rPr lang="it-IT" sz="1500" dirty="0" err="1" smtClean="0">
                          <a:solidFill>
                            <a:schemeClr val="dk1"/>
                          </a:solidFill>
                          <a:latin typeface="+mn-lt"/>
                          <a:ea typeface="+mn-ea"/>
                          <a:cs typeface="+mn-cs"/>
                        </a:rPr>
                        <a:t>ecc</a:t>
                      </a:r>
                      <a:r>
                        <a:rPr lang="it-IT" sz="1500" dirty="0" smtClean="0">
                          <a:solidFill>
                            <a:schemeClr val="dk1"/>
                          </a:solidFill>
                          <a:latin typeface="+mn-lt"/>
                          <a:ea typeface="+mn-ea"/>
                          <a:cs typeface="+mn-cs"/>
                        </a:rPr>
                        <a:t>…</a:t>
                      </a:r>
                      <a:endParaRPr lang="it-IT" sz="15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573265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369332"/>
          </a:xfrm>
        </p:spPr>
        <p:txBody>
          <a:bodyPr/>
          <a:lstStyle/>
          <a:p>
            <a:pPr algn="ctr"/>
            <a:r>
              <a:rPr lang="it-IT" dirty="0" smtClean="0">
                <a:solidFill>
                  <a:schemeClr val="tx2">
                    <a:lumMod val="50000"/>
                  </a:schemeClr>
                </a:solidFill>
                <a:latin typeface="+mj-lt"/>
              </a:rPr>
              <a:t>RESPONSABILITÀ E SANZIONI</a:t>
            </a:r>
            <a:endParaRPr lang="it-IT" dirty="0">
              <a:solidFill>
                <a:schemeClr val="tx2">
                  <a:lumMod val="50000"/>
                </a:schemeClr>
              </a:solidFill>
              <a:latin typeface="+mj-lt"/>
            </a:endParaRPr>
          </a:p>
        </p:txBody>
      </p:sp>
      <p:sp>
        <p:nvSpPr>
          <p:cNvPr id="3" name="Segnaposto testo 2"/>
          <p:cNvSpPr>
            <a:spLocks noGrp="1"/>
          </p:cNvSpPr>
          <p:nvPr>
            <p:ph type="body" idx="1"/>
          </p:nvPr>
        </p:nvSpPr>
        <p:spPr>
          <a:xfrm>
            <a:off x="400939" y="1536700"/>
            <a:ext cx="7834121" cy="4154984"/>
          </a:xfrm>
        </p:spPr>
        <p:txBody>
          <a:bodyPr/>
          <a:lstStyle/>
          <a:p>
            <a:pPr marL="285750" lvl="0" indent="-285750">
              <a:buFont typeface="Wingdings" panose="05000000000000000000" pitchFamily="2" charset="2"/>
              <a:buChar char="Ø"/>
            </a:pPr>
            <a:r>
              <a:rPr lang="it-IT" sz="1600" b="1" dirty="0" smtClean="0">
                <a:solidFill>
                  <a:srgbClr val="C0504D">
                    <a:lumMod val="50000"/>
                  </a:srgbClr>
                </a:solidFill>
                <a:latin typeface="Garamond" panose="02020404030301010803"/>
              </a:rPr>
              <a:t>Da 1.000 </a:t>
            </a:r>
            <a:r>
              <a:rPr lang="it-IT" sz="1600" b="1" dirty="0">
                <a:solidFill>
                  <a:srgbClr val="C0504D">
                    <a:lumMod val="50000"/>
                  </a:srgbClr>
                </a:solidFill>
                <a:latin typeface="Garamond" panose="02020404030301010803"/>
              </a:rPr>
              <a:t>a 10.000 euro (artt. 24-quater, c.1 e 19, c.5., </a:t>
            </a:r>
            <a:r>
              <a:rPr lang="it-IT" sz="1600" b="1" dirty="0" err="1">
                <a:solidFill>
                  <a:srgbClr val="C0504D">
                    <a:lumMod val="50000"/>
                  </a:srgbClr>
                </a:solidFill>
                <a:latin typeface="Garamond" panose="02020404030301010803"/>
              </a:rPr>
              <a:t>lett</a:t>
            </a:r>
            <a:r>
              <a:rPr lang="it-IT" sz="1600" b="1" dirty="0">
                <a:solidFill>
                  <a:srgbClr val="C0504D">
                    <a:lumMod val="50000"/>
                  </a:srgbClr>
                </a:solidFill>
                <a:latin typeface="Garamond" panose="02020404030301010803"/>
              </a:rPr>
              <a:t>. b, </a:t>
            </a:r>
            <a:r>
              <a:rPr lang="it-IT" sz="1600" b="1" dirty="0" err="1">
                <a:solidFill>
                  <a:srgbClr val="C0504D">
                    <a:lumMod val="50000"/>
                  </a:srgbClr>
                </a:solidFill>
                <a:latin typeface="Garamond" panose="02020404030301010803"/>
              </a:rPr>
              <a:t>d.l.</a:t>
            </a:r>
            <a:r>
              <a:rPr lang="it-IT" sz="1600" b="1" dirty="0">
                <a:solidFill>
                  <a:srgbClr val="C0504D">
                    <a:lumMod val="50000"/>
                  </a:srgbClr>
                </a:solidFill>
                <a:latin typeface="Garamond" panose="02020404030301010803"/>
              </a:rPr>
              <a:t> 90/14</a:t>
            </a:r>
            <a:r>
              <a:rPr lang="it-IT" sz="1600" b="1" dirty="0" smtClean="0">
                <a:solidFill>
                  <a:srgbClr val="C0504D">
                    <a:lumMod val="50000"/>
                  </a:srgbClr>
                </a:solidFill>
                <a:latin typeface="Garamond" panose="02020404030301010803"/>
              </a:rPr>
              <a:t>)</a:t>
            </a:r>
          </a:p>
          <a:p>
            <a:pPr lvl="0"/>
            <a:endParaRPr lang="it-IT" sz="400" b="1" dirty="0">
              <a:solidFill>
                <a:srgbClr val="C0504D">
                  <a:lumMod val="50000"/>
                </a:srgbClr>
              </a:solidFill>
              <a:latin typeface="Garamond" panose="02020404030301010803"/>
            </a:endParaRPr>
          </a:p>
          <a:p>
            <a:endParaRPr lang="it-IT" sz="200" dirty="0" smtClean="0">
              <a:latin typeface="+mn-lt"/>
            </a:endParaRPr>
          </a:p>
          <a:p>
            <a:pPr marL="285750" indent="-285750">
              <a:buFont typeface="Wingdings" panose="05000000000000000000" pitchFamily="2" charset="2"/>
              <a:buChar char="Ø"/>
            </a:pPr>
            <a:r>
              <a:rPr lang="it-IT" sz="1600" b="1" dirty="0" smtClean="0">
                <a:solidFill>
                  <a:schemeClr val="accent2">
                    <a:lumMod val="50000"/>
                  </a:schemeClr>
                </a:solidFill>
                <a:latin typeface="+mn-lt"/>
              </a:rPr>
              <a:t>Da 1.000 </a:t>
            </a:r>
            <a:r>
              <a:rPr lang="it-IT" sz="1600" b="1" dirty="0">
                <a:solidFill>
                  <a:schemeClr val="accent2">
                    <a:lumMod val="50000"/>
                  </a:schemeClr>
                </a:solidFill>
                <a:latin typeface="+mn-lt"/>
              </a:rPr>
              <a:t>a 10.000 euro (artt. 24-quater, c.1 e 19, c.5., </a:t>
            </a:r>
            <a:r>
              <a:rPr lang="it-IT" sz="1600" b="1" dirty="0" err="1">
                <a:solidFill>
                  <a:schemeClr val="accent2">
                    <a:lumMod val="50000"/>
                  </a:schemeClr>
                </a:solidFill>
                <a:latin typeface="+mn-lt"/>
              </a:rPr>
              <a:t>lett</a:t>
            </a:r>
            <a:r>
              <a:rPr lang="it-IT" sz="1600" b="1" dirty="0">
                <a:solidFill>
                  <a:schemeClr val="accent2">
                    <a:lumMod val="50000"/>
                  </a:schemeClr>
                </a:solidFill>
                <a:latin typeface="+mn-lt"/>
              </a:rPr>
              <a:t>. b, </a:t>
            </a:r>
            <a:r>
              <a:rPr lang="it-IT" sz="1600" b="1" dirty="0" err="1">
                <a:solidFill>
                  <a:schemeClr val="accent2">
                    <a:lumMod val="50000"/>
                  </a:schemeClr>
                </a:solidFill>
                <a:latin typeface="+mn-lt"/>
              </a:rPr>
              <a:t>d.l.</a:t>
            </a:r>
            <a:r>
              <a:rPr lang="it-IT" sz="1600" b="1" dirty="0">
                <a:solidFill>
                  <a:schemeClr val="accent2">
                    <a:lumMod val="50000"/>
                  </a:schemeClr>
                </a:solidFill>
                <a:latin typeface="+mn-lt"/>
              </a:rPr>
              <a:t> 90/14)</a:t>
            </a:r>
          </a:p>
          <a:p>
            <a:r>
              <a:rPr lang="it-IT" sz="1600" dirty="0" smtClean="0">
                <a:latin typeface="+mn-lt"/>
              </a:rPr>
              <a:t>• omessa </a:t>
            </a:r>
            <a:r>
              <a:rPr lang="it-IT" sz="1600" dirty="0">
                <a:latin typeface="+mn-lt"/>
              </a:rPr>
              <a:t>adozione dei PTPC e dei codici di comportamento</a:t>
            </a:r>
            <a:r>
              <a:rPr lang="it-IT" sz="1600" dirty="0" smtClean="0">
                <a:latin typeface="+mn-lt"/>
              </a:rPr>
              <a:t>;</a:t>
            </a:r>
          </a:p>
          <a:p>
            <a:endParaRPr lang="it-IT" sz="400" dirty="0">
              <a:latin typeface="+mn-lt"/>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sz="1600" b="1" dirty="0" smtClean="0">
                <a:solidFill>
                  <a:srgbClr val="C0504D">
                    <a:lumMod val="50000"/>
                  </a:srgbClr>
                </a:solidFill>
                <a:latin typeface="Garamond" panose="02020404030301010803"/>
              </a:rPr>
              <a:t>Controllo regolare </a:t>
            </a:r>
            <a:r>
              <a:rPr lang="it-IT" sz="1600" b="1" dirty="0">
                <a:solidFill>
                  <a:srgbClr val="C0504D">
                    <a:lumMod val="50000"/>
                  </a:srgbClr>
                </a:solidFill>
                <a:latin typeface="Garamond" panose="02020404030301010803"/>
              </a:rPr>
              <a:t>attuazione dell'accesso </a:t>
            </a:r>
            <a:r>
              <a:rPr lang="it-IT" sz="1600" b="1" dirty="0" smtClean="0">
                <a:solidFill>
                  <a:srgbClr val="C0504D">
                    <a:lumMod val="50000"/>
                  </a:srgbClr>
                </a:solidFill>
                <a:latin typeface="Garamond" panose="02020404030301010803"/>
              </a:rPr>
              <a:t>civico:</a:t>
            </a:r>
            <a:endParaRPr lang="it-IT" sz="1600" b="1" dirty="0">
              <a:solidFill>
                <a:srgbClr val="C0504D">
                  <a:lumMod val="50000"/>
                </a:srgbClr>
              </a:solidFill>
              <a:latin typeface="Garamond" panose="02020404030301010803"/>
            </a:endParaRPr>
          </a:p>
          <a:p>
            <a:endParaRPr lang="it-IT" sz="200" dirty="0" smtClean="0">
              <a:latin typeface="+mn-lt"/>
            </a:endParaRPr>
          </a:p>
          <a:p>
            <a:r>
              <a:rPr lang="it-IT" sz="1600" dirty="0" smtClean="0">
                <a:latin typeface="+mn-lt"/>
              </a:rPr>
              <a:t>• </a:t>
            </a:r>
            <a:r>
              <a:rPr lang="it-IT" sz="1600" dirty="0">
                <a:latin typeface="+mn-lt"/>
              </a:rPr>
              <a:t>I</a:t>
            </a:r>
            <a:r>
              <a:rPr lang="it-IT" sz="1600" dirty="0" smtClean="0">
                <a:latin typeface="+mn-lt"/>
              </a:rPr>
              <a:t>nadempimento </a:t>
            </a:r>
            <a:r>
              <a:rPr lang="it-IT" sz="1600" dirty="0">
                <a:latin typeface="+mn-lt"/>
              </a:rPr>
              <a:t>di obblighi pubblicazione previsti dalla normativa vigente e il rifiuto, il differimento e la limitazione dell’accesso civico, al di fuori delle ipotesi previste dall’articolo </a:t>
            </a:r>
            <a:r>
              <a:rPr lang="it-IT" sz="1600" dirty="0" smtClean="0">
                <a:latin typeface="+mn-lt"/>
              </a:rPr>
              <a:t>5-bis.</a:t>
            </a:r>
          </a:p>
          <a:p>
            <a:endParaRPr lang="it-IT" sz="400" dirty="0" smtClean="0">
              <a:latin typeface="+mn-lt"/>
            </a:endParaRPr>
          </a:p>
          <a:p>
            <a:pPr marL="285750" indent="-285750">
              <a:buFont typeface="Wingdings" panose="05000000000000000000" pitchFamily="2" charset="2"/>
              <a:buChar char="Ø"/>
            </a:pPr>
            <a:r>
              <a:rPr lang="it-IT" sz="1600" b="1" dirty="0" smtClean="0">
                <a:solidFill>
                  <a:srgbClr val="C0504D">
                    <a:lumMod val="50000"/>
                  </a:srgbClr>
                </a:solidFill>
                <a:latin typeface="Garamond" panose="02020404030301010803"/>
              </a:rPr>
              <a:t>«</a:t>
            </a:r>
            <a:r>
              <a:rPr lang="it-IT" sz="1600" b="1" dirty="0">
                <a:solidFill>
                  <a:srgbClr val="C0504D">
                    <a:lumMod val="50000"/>
                  </a:srgbClr>
                </a:solidFill>
                <a:latin typeface="Garamond" panose="02020404030301010803"/>
              </a:rPr>
              <a:t>Troppa» trasparenza o «troppo poca</a:t>
            </a:r>
            <a:r>
              <a:rPr lang="it-IT" sz="1600" b="1" dirty="0" smtClean="0">
                <a:solidFill>
                  <a:srgbClr val="C0504D">
                    <a:lumMod val="50000"/>
                  </a:srgbClr>
                </a:solidFill>
                <a:latin typeface="Garamond" panose="02020404030301010803"/>
              </a:rPr>
              <a:t>»:</a:t>
            </a:r>
          </a:p>
          <a:p>
            <a:r>
              <a:rPr lang="it-IT" sz="1600" dirty="0"/>
              <a:t>• </a:t>
            </a:r>
            <a:r>
              <a:rPr lang="it-IT" sz="1600" dirty="0" smtClean="0">
                <a:latin typeface="+mn-lt"/>
              </a:rPr>
              <a:t>Pubblicazione </a:t>
            </a:r>
            <a:r>
              <a:rPr lang="it-IT" sz="1600" dirty="0">
                <a:latin typeface="+mn-lt"/>
              </a:rPr>
              <a:t>eccessiva. L'amministrazione può essere tenuta al risarcimento del danno </a:t>
            </a:r>
            <a:r>
              <a:rPr lang="it-IT" sz="1600" dirty="0" smtClean="0">
                <a:latin typeface="+mn-lt"/>
              </a:rPr>
              <a:t>per </a:t>
            </a:r>
            <a:r>
              <a:rPr lang="it-IT" sz="1600" dirty="0">
                <a:latin typeface="+mn-lt"/>
              </a:rPr>
              <a:t>trattamento illecito dei dati personali </a:t>
            </a:r>
            <a:r>
              <a:rPr lang="it-IT" sz="1600" dirty="0" smtClean="0">
                <a:latin typeface="+mn-lt"/>
              </a:rPr>
              <a:t>da </a:t>
            </a:r>
            <a:r>
              <a:rPr lang="it-IT" sz="1600" dirty="0">
                <a:latin typeface="+mn-lt"/>
              </a:rPr>
              <a:t>parte di un suo dipendente. Rivalsa nei confronti del dipendente soggetta alla dimostrazione di dolo/colpa </a:t>
            </a:r>
            <a:r>
              <a:rPr lang="it-IT" sz="1600" dirty="0" smtClean="0">
                <a:latin typeface="+mn-lt"/>
              </a:rPr>
              <a:t>grave.</a:t>
            </a:r>
            <a:endParaRPr lang="it-IT" sz="1600" dirty="0">
              <a:latin typeface="+mn-lt"/>
            </a:endParaRPr>
          </a:p>
          <a:p>
            <a:r>
              <a:rPr lang="it-IT" sz="1600" dirty="0"/>
              <a:t>• </a:t>
            </a:r>
            <a:r>
              <a:rPr lang="it-IT" sz="1600" dirty="0" smtClean="0">
                <a:latin typeface="+mn-lt"/>
              </a:rPr>
              <a:t>Pubblicazione </a:t>
            </a:r>
            <a:r>
              <a:rPr lang="it-IT" sz="1600" dirty="0">
                <a:latin typeface="+mn-lt"/>
              </a:rPr>
              <a:t>eccessiva. L'amministrazione è sanzionata dal Garante </a:t>
            </a:r>
            <a:r>
              <a:rPr lang="it-IT" sz="1600" dirty="0" smtClean="0">
                <a:latin typeface="+mn-lt"/>
              </a:rPr>
              <a:t>privacy. </a:t>
            </a:r>
            <a:r>
              <a:rPr lang="it-IT" sz="1600" dirty="0">
                <a:latin typeface="+mn-lt"/>
              </a:rPr>
              <a:t>Rivalsa nei confronti del dipendente in caso di dolo/colpa </a:t>
            </a:r>
            <a:r>
              <a:rPr lang="it-IT" sz="1600" dirty="0" smtClean="0">
                <a:latin typeface="+mn-lt"/>
              </a:rPr>
              <a:t>grave.</a:t>
            </a:r>
          </a:p>
          <a:p>
            <a:r>
              <a:rPr lang="it-IT" sz="1600" dirty="0"/>
              <a:t>• </a:t>
            </a:r>
            <a:r>
              <a:rPr lang="it-IT" sz="1600" dirty="0" smtClean="0">
                <a:latin typeface="+mn-lt"/>
              </a:rPr>
              <a:t>Inadempimento </a:t>
            </a:r>
            <a:r>
              <a:rPr lang="it-IT" sz="1600" dirty="0">
                <a:latin typeface="+mn-lt"/>
              </a:rPr>
              <a:t>doveri di </a:t>
            </a:r>
            <a:r>
              <a:rPr lang="it-IT" sz="1600" dirty="0" smtClean="0">
                <a:latin typeface="+mn-lt"/>
              </a:rPr>
              <a:t>trasparenza.</a:t>
            </a:r>
            <a:endParaRPr lang="it-IT" sz="1600" dirty="0">
              <a:latin typeface="+mn-lt"/>
            </a:endParaRPr>
          </a:p>
          <a:p>
            <a:pPr marL="285750" indent="-285750">
              <a:buFont typeface="Wingdings" panose="05000000000000000000" pitchFamily="2" charset="2"/>
              <a:buChar char="Ø"/>
            </a:pPr>
            <a:endParaRPr lang="it-IT" sz="1600" b="1" dirty="0">
              <a:solidFill>
                <a:srgbClr val="C0504D">
                  <a:lumMod val="50000"/>
                </a:srgbClr>
              </a:solidFill>
              <a:latin typeface="Garamond" panose="02020404030301010803"/>
            </a:endParaRPr>
          </a:p>
          <a:p>
            <a:pPr marL="285750" indent="-285750">
              <a:buFont typeface="Wingdings" panose="05000000000000000000" pitchFamily="2" charset="2"/>
              <a:buChar char="Ø"/>
            </a:pPr>
            <a:endParaRPr lang="it-IT" sz="1600" b="1" dirty="0" smtClean="0">
              <a:solidFill>
                <a:srgbClr val="C0504D">
                  <a:lumMod val="50000"/>
                </a:srgbClr>
              </a:solidFill>
              <a:latin typeface="Garamond" panose="02020404030301010803"/>
            </a:endParaRPr>
          </a:p>
          <a:p>
            <a:pPr marL="285750" indent="-285750">
              <a:buFont typeface="Wingdings" panose="05000000000000000000" pitchFamily="2" charset="2"/>
              <a:buChar char="Ø"/>
            </a:pPr>
            <a:endParaRPr lang="it-IT" sz="1600" b="1" dirty="0">
              <a:solidFill>
                <a:srgbClr val="C0504D">
                  <a:lumMod val="50000"/>
                </a:srgbClr>
              </a:solidFill>
              <a:latin typeface="Garamond" panose="02020404030301010803"/>
            </a:endParaRPr>
          </a:p>
        </p:txBody>
      </p:sp>
    </p:spTree>
    <p:extLst>
      <p:ext uri="{BB962C8B-B14F-4D97-AF65-F5344CB8AC3E}">
        <p14:creationId xmlns:p14="http://schemas.microsoft.com/office/powerpoint/2010/main" val="1842700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647191"/>
            <a:ext cx="8661400" cy="307777"/>
          </a:xfrm>
        </p:spPr>
        <p:txBody>
          <a:bodyPr/>
          <a:lstStyle/>
          <a:p>
            <a:pPr algn="ctr"/>
            <a:r>
              <a:rPr lang="it-IT" sz="2000" dirty="0" smtClean="0">
                <a:solidFill>
                  <a:srgbClr val="002060"/>
                </a:solidFill>
                <a:latin typeface="+mj-lt"/>
              </a:rPr>
              <a:t>TRASPARENZA O PRIVACY</a:t>
            </a:r>
            <a:endParaRPr lang="it-IT" sz="2000" dirty="0">
              <a:solidFill>
                <a:srgbClr val="002060"/>
              </a:solidFill>
              <a:latin typeface="+mj-lt"/>
            </a:endParaRPr>
          </a:p>
        </p:txBody>
      </p:sp>
      <p:sp>
        <p:nvSpPr>
          <p:cNvPr id="3" name="Segnaposto testo 2"/>
          <p:cNvSpPr>
            <a:spLocks noGrp="1"/>
          </p:cNvSpPr>
          <p:nvPr>
            <p:ph type="body" idx="1"/>
          </p:nvPr>
        </p:nvSpPr>
        <p:spPr>
          <a:xfrm>
            <a:off x="355600" y="4292565"/>
            <a:ext cx="3262121" cy="738664"/>
          </a:xfrm>
        </p:spPr>
        <p:txBody>
          <a:bodyPr/>
          <a:lstStyle/>
          <a:p>
            <a:pPr algn="ctr"/>
            <a:r>
              <a:rPr lang="it-IT" sz="1600" b="1" dirty="0" smtClean="0">
                <a:latin typeface="+mn-lt"/>
              </a:rPr>
              <a:t>PUBBLICI</a:t>
            </a:r>
            <a:endParaRPr lang="it-IT" sz="1600" b="1" dirty="0">
              <a:latin typeface="+mn-lt"/>
            </a:endParaRPr>
          </a:p>
          <a:p>
            <a:pPr algn="ctr"/>
            <a:r>
              <a:rPr lang="it-IT" sz="1600" dirty="0">
                <a:latin typeface="+mn-lt"/>
              </a:rPr>
              <a:t>(esigenza di conoscibilità - ampliamento delle occasioni di uso/riuso</a:t>
            </a:r>
            <a:r>
              <a:rPr lang="it-IT" sz="1600" dirty="0" smtClean="0">
                <a:latin typeface="+mn-lt"/>
              </a:rPr>
              <a:t>)</a:t>
            </a:r>
            <a:endParaRPr lang="it-IT" sz="1600" dirty="0">
              <a:latin typeface="+mn-lt"/>
            </a:endParaRPr>
          </a:p>
        </p:txBody>
      </p:sp>
      <p:pic>
        <p:nvPicPr>
          <p:cNvPr id="4" name="image57.png"/>
          <p:cNvPicPr/>
          <p:nvPr/>
        </p:nvPicPr>
        <p:blipFill>
          <a:blip r:embed="rId2" cstate="print"/>
          <a:stretch>
            <a:fillRect/>
          </a:stretch>
        </p:blipFill>
        <p:spPr>
          <a:xfrm>
            <a:off x="203200" y="1001077"/>
            <a:ext cx="7848600" cy="2364423"/>
          </a:xfrm>
          <a:prstGeom prst="rect">
            <a:avLst/>
          </a:prstGeom>
        </p:spPr>
      </p:pic>
      <p:sp>
        <p:nvSpPr>
          <p:cNvPr id="5" name="CasellaDiTesto 4"/>
          <p:cNvSpPr txBox="1"/>
          <p:nvPr/>
        </p:nvSpPr>
        <p:spPr>
          <a:xfrm>
            <a:off x="736600" y="1536700"/>
            <a:ext cx="3124200" cy="954107"/>
          </a:xfrm>
          <a:prstGeom prst="rect">
            <a:avLst/>
          </a:prstGeom>
          <a:noFill/>
        </p:spPr>
        <p:txBody>
          <a:bodyPr wrap="square" rtlCol="0">
            <a:spAutoFit/>
          </a:bodyPr>
          <a:lstStyle/>
          <a:p>
            <a:r>
              <a:rPr lang="it-IT" sz="1400" b="1" dirty="0">
                <a:solidFill>
                  <a:schemeClr val="accent5">
                    <a:lumMod val="50000"/>
                  </a:schemeClr>
                </a:solidFill>
              </a:rPr>
              <a:t>Dove un superiore pubblico interesse non imponga un momentaneo segreto, la casa dell’amministrazione dovrebbe essere di </a:t>
            </a:r>
            <a:r>
              <a:rPr lang="it-IT" sz="1400" b="1" dirty="0" smtClean="0">
                <a:solidFill>
                  <a:schemeClr val="accent5">
                    <a:lumMod val="50000"/>
                  </a:schemeClr>
                </a:solidFill>
              </a:rPr>
              <a:t>vetro</a:t>
            </a:r>
            <a:endParaRPr lang="it-IT" sz="1400" b="1" dirty="0">
              <a:solidFill>
                <a:schemeClr val="accent5">
                  <a:lumMod val="50000"/>
                </a:schemeClr>
              </a:solidFill>
            </a:endParaRPr>
          </a:p>
        </p:txBody>
      </p:sp>
      <p:sp>
        <p:nvSpPr>
          <p:cNvPr id="6" name="CasellaDiTesto 5"/>
          <p:cNvSpPr txBox="1"/>
          <p:nvPr/>
        </p:nvSpPr>
        <p:spPr>
          <a:xfrm>
            <a:off x="4546600" y="1460500"/>
            <a:ext cx="3124200" cy="523220"/>
          </a:xfrm>
          <a:prstGeom prst="rect">
            <a:avLst/>
          </a:prstGeom>
          <a:noFill/>
        </p:spPr>
        <p:txBody>
          <a:bodyPr wrap="square" rtlCol="0">
            <a:spAutoFit/>
          </a:bodyPr>
          <a:lstStyle/>
          <a:p>
            <a:r>
              <a:rPr lang="it-IT" sz="1400" b="1" dirty="0" smtClean="0">
                <a:solidFill>
                  <a:schemeClr val="accent5">
                    <a:lumMod val="50000"/>
                  </a:schemeClr>
                </a:solidFill>
              </a:rPr>
              <a:t>Ma i suoi abitanti devono </a:t>
            </a:r>
            <a:r>
              <a:rPr lang="it-IT" sz="1400" b="1" dirty="0">
                <a:solidFill>
                  <a:schemeClr val="accent5">
                    <a:lumMod val="50000"/>
                  </a:schemeClr>
                </a:solidFill>
              </a:rPr>
              <a:t>comunque rimanere vestiti</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0" y="2832100"/>
            <a:ext cx="2590799" cy="1353526"/>
          </a:xfrm>
          <a:prstGeom prst="rect">
            <a:avLst/>
          </a:prstGeom>
        </p:spPr>
      </p:pic>
      <p:sp>
        <p:nvSpPr>
          <p:cNvPr id="8" name="Segnaposto testo 2"/>
          <p:cNvSpPr txBox="1">
            <a:spLocks/>
          </p:cNvSpPr>
          <p:nvPr/>
        </p:nvSpPr>
        <p:spPr>
          <a:xfrm>
            <a:off x="4789679" y="4063965"/>
            <a:ext cx="3262121" cy="738664"/>
          </a:xfrm>
          <a:prstGeom prst="rect">
            <a:avLst/>
          </a:prstGeom>
        </p:spPr>
        <p:txBody>
          <a:bodyPr wrap="square" lIns="0" tIns="0" rIns="0" bIns="0">
            <a:spAutoFit/>
          </a:bodyPr>
          <a:lstStyle>
            <a:lvl1pPr marL="0">
              <a:defRPr sz="2050" b="0" i="0">
                <a:solidFill>
                  <a:srgbClr val="595959"/>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t-IT" sz="1600" b="1" kern="0" dirty="0" smtClean="0">
                <a:latin typeface="+mn-lt"/>
              </a:rPr>
              <a:t>A CARATTERE PERSONALE</a:t>
            </a:r>
          </a:p>
          <a:p>
            <a:pPr algn="ctr"/>
            <a:r>
              <a:rPr lang="it-IT" sz="1600" kern="0" dirty="0" smtClean="0">
                <a:latin typeface="+mn-lt"/>
              </a:rPr>
              <a:t>(</a:t>
            </a:r>
            <a:r>
              <a:rPr lang="it-IT" sz="1600" kern="0" dirty="0">
                <a:latin typeface="+mn-lt"/>
              </a:rPr>
              <a:t>esigenza di protezione - limitazione e controllo di uso/riuso</a:t>
            </a:r>
            <a:r>
              <a:rPr lang="it-IT" sz="1600" kern="0" dirty="0" smtClean="0">
                <a:latin typeface="+mn-lt"/>
              </a:rPr>
              <a:t>)</a:t>
            </a:r>
            <a:endParaRPr lang="it-IT" sz="1600" kern="0" dirty="0">
              <a:latin typeface="+mn-lt"/>
            </a:endParaRPr>
          </a:p>
        </p:txBody>
      </p:sp>
    </p:spTree>
    <p:extLst>
      <p:ext uri="{BB962C8B-B14F-4D97-AF65-F5344CB8AC3E}">
        <p14:creationId xmlns:p14="http://schemas.microsoft.com/office/powerpoint/2010/main" val="168786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546100"/>
            <a:ext cx="8661400" cy="369332"/>
          </a:xfrm>
        </p:spPr>
        <p:txBody>
          <a:bodyPr/>
          <a:lstStyle/>
          <a:p>
            <a:pPr algn="ctr"/>
            <a:r>
              <a:rPr lang="it-IT" b="0" u="none" dirty="0" smtClean="0">
                <a:solidFill>
                  <a:srgbClr val="002060"/>
                </a:solidFill>
              </a:rPr>
              <a:t>CENNI</a:t>
            </a:r>
            <a:endParaRPr lang="it-IT" b="0" u="none" dirty="0">
              <a:solidFill>
                <a:srgbClr val="002060"/>
              </a:solidFill>
            </a:endParaRPr>
          </a:p>
        </p:txBody>
      </p:sp>
      <p:sp>
        <p:nvSpPr>
          <p:cNvPr id="3" name="Segnaposto testo 2"/>
          <p:cNvSpPr>
            <a:spLocks noGrp="1"/>
          </p:cNvSpPr>
          <p:nvPr>
            <p:ph type="body" idx="1"/>
          </p:nvPr>
        </p:nvSpPr>
        <p:spPr>
          <a:xfrm>
            <a:off x="400939" y="1042075"/>
            <a:ext cx="7834121" cy="1723549"/>
          </a:xfrm>
        </p:spPr>
        <p:txBody>
          <a:bodyPr/>
          <a:lstStyle/>
          <a:p>
            <a:r>
              <a:rPr lang="it-IT" sz="1600" dirty="0" smtClean="0">
                <a:latin typeface="+mn-lt"/>
              </a:rPr>
              <a:t> ILLECITO </a:t>
            </a:r>
            <a:r>
              <a:rPr lang="it-IT" sz="1600" dirty="0">
                <a:latin typeface="+mn-lt"/>
              </a:rPr>
              <a:t>diffondere (es. pubblicare online) dati personali in assenza di una norma di legge/regolamento che lo </a:t>
            </a:r>
            <a:r>
              <a:rPr lang="it-IT" sz="1600" dirty="0" smtClean="0">
                <a:latin typeface="+mn-lt"/>
              </a:rPr>
              <a:t>prescriva;</a:t>
            </a:r>
            <a:endParaRPr lang="it-IT" sz="1600" dirty="0">
              <a:latin typeface="+mn-lt"/>
            </a:endParaRPr>
          </a:p>
          <a:p>
            <a:r>
              <a:rPr lang="it-IT" sz="1600" dirty="0" smtClean="0">
                <a:latin typeface="+mn-lt"/>
              </a:rPr>
              <a:t> Nei </a:t>
            </a:r>
            <a:r>
              <a:rPr lang="it-IT" sz="1600" dirty="0">
                <a:latin typeface="+mn-lt"/>
              </a:rPr>
              <a:t>casi in cui norme di legge o di regolamento prevedano la pubblicazione di atti o documenti, le </a:t>
            </a:r>
            <a:r>
              <a:rPr lang="it-IT" sz="1600" dirty="0" smtClean="0">
                <a:latin typeface="+mn-lt"/>
              </a:rPr>
              <a:t>Pubbliche Amministrazioni provvedono </a:t>
            </a:r>
            <a:r>
              <a:rPr lang="it-IT" sz="1600" dirty="0">
                <a:latin typeface="+mn-lt"/>
              </a:rPr>
              <a:t>a rendere </a:t>
            </a:r>
            <a:r>
              <a:rPr lang="it-IT" sz="1600" dirty="0" smtClean="0">
                <a:latin typeface="+mn-lt"/>
              </a:rPr>
              <a:t>NON INTELLIGIBILI i </a:t>
            </a:r>
            <a:r>
              <a:rPr lang="it-IT" sz="1600" dirty="0">
                <a:latin typeface="+mn-lt"/>
              </a:rPr>
              <a:t>dati personali non pertinenti o, se </a:t>
            </a:r>
            <a:r>
              <a:rPr lang="it-IT" sz="1600" dirty="0" smtClean="0">
                <a:latin typeface="+mn-lt"/>
              </a:rPr>
              <a:t>c.d. «sensibili </a:t>
            </a:r>
            <a:r>
              <a:rPr lang="it-IT" sz="1600" dirty="0">
                <a:latin typeface="+mn-lt"/>
              </a:rPr>
              <a:t>o </a:t>
            </a:r>
            <a:r>
              <a:rPr lang="it-IT" sz="1600" dirty="0" smtClean="0">
                <a:latin typeface="+mn-lt"/>
              </a:rPr>
              <a:t>giudiziari», </a:t>
            </a:r>
            <a:r>
              <a:rPr lang="it-IT" sz="1600" dirty="0">
                <a:latin typeface="+mn-lt"/>
              </a:rPr>
              <a:t>non indispensabili rispetto alle specifiche finalità di trasparenza della </a:t>
            </a:r>
            <a:r>
              <a:rPr lang="it-IT" sz="1600" dirty="0" smtClean="0">
                <a:latin typeface="+mn-lt"/>
              </a:rPr>
              <a:t>pubblicazione,</a:t>
            </a:r>
          </a:p>
          <a:p>
            <a:r>
              <a:rPr lang="it-IT" sz="1600" dirty="0" smtClean="0">
                <a:latin typeface="+mn-lt"/>
              </a:rPr>
              <a:t> Importanza </a:t>
            </a:r>
            <a:r>
              <a:rPr lang="it-IT" sz="1600" dirty="0">
                <a:latin typeface="+mn-lt"/>
              </a:rPr>
              <a:t>dell’uso della FIRMA DIGITALE per evitare il proliferare online di firme </a:t>
            </a:r>
            <a:r>
              <a:rPr lang="it-IT" sz="1600" dirty="0" smtClean="0">
                <a:latin typeface="+mn-lt"/>
              </a:rPr>
              <a:t>autografe</a:t>
            </a:r>
            <a:endParaRPr lang="it-IT" sz="1600" dirty="0">
              <a:latin typeface="+mn-lt"/>
            </a:endParaRPr>
          </a:p>
        </p:txBody>
      </p:sp>
      <p:sp>
        <p:nvSpPr>
          <p:cNvPr id="4" name="Titolo 1"/>
          <p:cNvSpPr txBox="1">
            <a:spLocks/>
          </p:cNvSpPr>
          <p:nvPr/>
        </p:nvSpPr>
        <p:spPr>
          <a:xfrm>
            <a:off x="-12700" y="2908300"/>
            <a:ext cx="8661400" cy="369332"/>
          </a:xfrm>
          <a:prstGeom prst="rect">
            <a:avLst/>
          </a:prstGeom>
        </p:spPr>
        <p:txBody>
          <a:bodyPr wrap="square" lIns="0" tIns="0" rIns="0" bIns="0">
            <a:spAutoFit/>
          </a:bodyPr>
          <a:lstStyle>
            <a:lvl1pPr>
              <a:defRPr sz="2400" b="1" i="0" u="sng">
                <a:solidFill>
                  <a:srgbClr val="595959"/>
                </a:solidFill>
                <a:latin typeface="Arial"/>
                <a:ea typeface="+mj-ea"/>
                <a:cs typeface="Arial"/>
              </a:defRPr>
            </a:lvl1pPr>
          </a:lstStyle>
          <a:p>
            <a:pPr algn="ctr"/>
            <a:r>
              <a:rPr lang="it-IT" b="0" u="none" kern="0" dirty="0" smtClean="0">
                <a:solidFill>
                  <a:srgbClr val="002060"/>
                </a:solidFill>
              </a:rPr>
              <a:t>PROBLEMATICHE</a:t>
            </a:r>
            <a:endParaRPr lang="it-IT" b="0" u="none" kern="0" dirty="0">
              <a:solidFill>
                <a:srgbClr val="002060"/>
              </a:solidFill>
            </a:endParaRPr>
          </a:p>
        </p:txBody>
      </p:sp>
      <p:sp>
        <p:nvSpPr>
          <p:cNvPr id="6" name="Segnaposto testo 2"/>
          <p:cNvSpPr txBox="1">
            <a:spLocks/>
          </p:cNvSpPr>
          <p:nvPr/>
        </p:nvSpPr>
        <p:spPr>
          <a:xfrm>
            <a:off x="355600" y="3365500"/>
            <a:ext cx="7834121" cy="1723549"/>
          </a:xfrm>
          <a:prstGeom prst="rect">
            <a:avLst/>
          </a:prstGeom>
        </p:spPr>
        <p:txBody>
          <a:bodyPr wrap="square" lIns="0" tIns="0" rIns="0" bIns="0">
            <a:spAutoFit/>
          </a:bodyPr>
          <a:lstStyle>
            <a:lvl1pPr marL="0">
              <a:defRPr sz="2050" b="0" i="0">
                <a:solidFill>
                  <a:srgbClr val="595959"/>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sz="1600" kern="0" dirty="0">
                <a:latin typeface="+mn-lt"/>
              </a:rPr>
              <a:t> Pubblicazione di graduatorie (sia definitive che intermedie) - Pubblicazione di graduatorie di beneficiari di sussidi per disagio economico con indicazione di dati personali o di iniziali del nome/cognome e con possibilità di risalire all’identità dei beneficiari incrociando le informazioni con altre facilmente reperibili sul web [IN ENTRAMBE LE IPOTESI NON SI TRATTA DI ANONIMIZZAZIONE] - [</a:t>
            </a:r>
            <a:r>
              <a:rPr lang="it-IT" sz="1600" b="1" kern="0" dirty="0">
                <a:latin typeface="+mn-lt"/>
              </a:rPr>
              <a:t>IL GARANTE PRIVACY </a:t>
            </a:r>
            <a:r>
              <a:rPr lang="it-IT" sz="1600" b="1" kern="0" dirty="0" smtClean="0">
                <a:latin typeface="+mn-lt"/>
              </a:rPr>
              <a:t>HA SANZIONATO </a:t>
            </a:r>
            <a:r>
              <a:rPr lang="it-IT" sz="1600" b="1" kern="0" dirty="0">
                <a:latin typeface="+mn-lt"/>
              </a:rPr>
              <a:t>CASI SIMILI</a:t>
            </a:r>
            <a:r>
              <a:rPr lang="it-IT" sz="1600" kern="0" dirty="0">
                <a:latin typeface="+mn-lt"/>
              </a:rPr>
              <a:t>]</a:t>
            </a:r>
          </a:p>
          <a:p>
            <a:r>
              <a:rPr lang="it-IT" sz="1600" kern="0" dirty="0" smtClean="0">
                <a:latin typeface="+mn-lt"/>
              </a:rPr>
              <a:t> Persistenza </a:t>
            </a:r>
            <a:r>
              <a:rPr lang="it-IT" sz="1600" kern="0" dirty="0">
                <a:latin typeface="+mn-lt"/>
              </a:rPr>
              <a:t>di curriculum con dati eccedenti o pubblicazione di atti non richiesti contenenti dati </a:t>
            </a:r>
            <a:r>
              <a:rPr lang="it-IT" sz="1600" kern="0" dirty="0" smtClean="0">
                <a:latin typeface="+mn-lt"/>
              </a:rPr>
              <a:t>personali</a:t>
            </a:r>
            <a:endParaRPr lang="it-IT" sz="1600" kern="0" dirty="0">
              <a:latin typeface="+mn-lt"/>
            </a:endParaRPr>
          </a:p>
        </p:txBody>
      </p:sp>
    </p:spTree>
    <p:extLst>
      <p:ext uri="{BB962C8B-B14F-4D97-AF65-F5344CB8AC3E}">
        <p14:creationId xmlns:p14="http://schemas.microsoft.com/office/powerpoint/2010/main" val="3999264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olo 1"/>
          <p:cNvSpPr>
            <a:spLocks noGrp="1"/>
          </p:cNvSpPr>
          <p:nvPr>
            <p:ph idx="1"/>
          </p:nvPr>
        </p:nvSpPr>
        <p:spPr>
          <a:xfrm>
            <a:off x="493862" y="850900"/>
            <a:ext cx="7834121" cy="993141"/>
          </a:xfrm>
        </p:spPr>
        <p:txBody>
          <a:bodyPr>
            <a:normAutofit/>
          </a:bodyPr>
          <a:lstStyle/>
          <a:p>
            <a:pPr algn="ctr"/>
            <a:r>
              <a:rPr lang="it-IT" sz="4400" dirty="0">
                <a:solidFill>
                  <a:srgbClr val="002060"/>
                </a:solidFill>
                <a:effectLst>
                  <a:outerShdw blurRad="38100" dist="38100" dir="2700000" algn="tl">
                    <a:srgbClr val="000000">
                      <a:alpha val="43137"/>
                    </a:srgbClr>
                  </a:outerShdw>
                </a:effectLst>
                <a:latin typeface="+mj-lt"/>
              </a:rPr>
              <a:t>GRAZIE DELL’ATTENZIONE</a:t>
            </a:r>
          </a:p>
        </p:txBody>
      </p:sp>
      <p:sp>
        <p:nvSpPr>
          <p:cNvPr id="4" name="Segnaposto contenuto 2"/>
          <p:cNvSpPr txBox="1">
            <a:spLocks/>
          </p:cNvSpPr>
          <p:nvPr/>
        </p:nvSpPr>
        <p:spPr>
          <a:xfrm>
            <a:off x="308015" y="2072641"/>
            <a:ext cx="8019968" cy="3276600"/>
          </a:xfrm>
          <a:prstGeom prst="rect">
            <a:avLst/>
          </a:prstGeom>
        </p:spPr>
        <p:txBody>
          <a:bodyPr wrap="square" lIns="0" tIns="0" rIns="0" bIns="0">
            <a:normAutofit lnSpcReduction="10000"/>
          </a:bodyPr>
          <a:lstStyle>
            <a:lvl1pPr marL="0">
              <a:defRPr sz="2050" b="0" i="0">
                <a:solidFill>
                  <a:srgbClr val="595959"/>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Clr>
                <a:srgbClr val="90C226"/>
              </a:buClr>
            </a:pPr>
            <a:r>
              <a:rPr lang="it-IT" sz="2400" b="1" kern="0" dirty="0" smtClean="0">
                <a:solidFill>
                  <a:schemeClr val="accent5">
                    <a:lumMod val="50000"/>
                  </a:schemeClr>
                </a:solidFill>
                <a:latin typeface="+mj-lt"/>
              </a:rPr>
              <a:t>                   Dott. Pasquale </a:t>
            </a:r>
            <a:r>
              <a:rPr lang="it-IT" sz="2400" b="1" kern="0" dirty="0" err="1" smtClean="0">
                <a:solidFill>
                  <a:schemeClr val="accent5">
                    <a:lumMod val="50000"/>
                  </a:schemeClr>
                </a:solidFill>
                <a:latin typeface="+mj-lt"/>
              </a:rPr>
              <a:t>Nicolazzo</a:t>
            </a:r>
            <a:endParaRPr lang="it-IT" sz="2400" b="1" kern="0" dirty="0" smtClean="0">
              <a:solidFill>
                <a:schemeClr val="accent5">
                  <a:lumMod val="50000"/>
                </a:schemeClr>
              </a:solidFill>
              <a:latin typeface="+mj-lt"/>
            </a:endParaRPr>
          </a:p>
          <a:p>
            <a:pPr algn="ctr">
              <a:buClr>
                <a:srgbClr val="90C226"/>
              </a:buClr>
            </a:pPr>
            <a:endParaRPr lang="it-IT" sz="500" b="1" kern="0" dirty="0" smtClean="0">
              <a:solidFill>
                <a:schemeClr val="accent5">
                  <a:lumMod val="50000"/>
                </a:schemeClr>
              </a:solidFill>
              <a:latin typeface="+mj-lt"/>
            </a:endParaRPr>
          </a:p>
          <a:p>
            <a:pPr algn="ctr">
              <a:buClr>
                <a:srgbClr val="90C226"/>
              </a:buClr>
            </a:pPr>
            <a:r>
              <a:rPr lang="it-IT" sz="2000" kern="0" dirty="0" smtClean="0">
                <a:solidFill>
                  <a:prstClr val="black">
                    <a:lumMod val="75000"/>
                    <a:lumOff val="25000"/>
                  </a:prstClr>
                </a:solidFill>
                <a:latin typeface="+mj-lt"/>
              </a:rPr>
              <a:t>                  Data </a:t>
            </a:r>
            <a:r>
              <a:rPr lang="it-IT" sz="2000" kern="0" dirty="0" err="1" smtClean="0">
                <a:solidFill>
                  <a:prstClr val="black">
                    <a:lumMod val="75000"/>
                    <a:lumOff val="25000"/>
                  </a:prstClr>
                </a:solidFill>
                <a:latin typeface="+mj-lt"/>
              </a:rPr>
              <a:t>Protection</a:t>
            </a:r>
            <a:r>
              <a:rPr lang="it-IT" sz="2000" kern="0" dirty="0" smtClean="0">
                <a:solidFill>
                  <a:prstClr val="black">
                    <a:lumMod val="75000"/>
                    <a:lumOff val="25000"/>
                  </a:prstClr>
                </a:solidFill>
                <a:latin typeface="+mj-lt"/>
              </a:rPr>
              <a:t> </a:t>
            </a:r>
            <a:r>
              <a:rPr lang="it-IT" sz="2000" kern="0" dirty="0" err="1" smtClean="0">
                <a:solidFill>
                  <a:prstClr val="black">
                    <a:lumMod val="75000"/>
                    <a:lumOff val="25000"/>
                  </a:prstClr>
                </a:solidFill>
                <a:latin typeface="+mj-lt"/>
              </a:rPr>
              <a:t>Officer</a:t>
            </a:r>
            <a:endParaRPr lang="it-IT" sz="2000" kern="0" dirty="0" smtClean="0">
              <a:solidFill>
                <a:prstClr val="black">
                  <a:lumMod val="75000"/>
                  <a:lumOff val="25000"/>
                </a:prstClr>
              </a:solidFill>
              <a:latin typeface="+mj-lt"/>
            </a:endParaRPr>
          </a:p>
          <a:p>
            <a:pPr algn="ctr">
              <a:buClr>
                <a:srgbClr val="90C226"/>
              </a:buClr>
            </a:pPr>
            <a:endParaRPr lang="it-IT" sz="2000" kern="0" dirty="0" smtClean="0">
              <a:solidFill>
                <a:prstClr val="black">
                  <a:lumMod val="75000"/>
                  <a:lumOff val="25000"/>
                </a:prstClr>
              </a:solidFill>
              <a:latin typeface="+mj-lt"/>
            </a:endParaRPr>
          </a:p>
          <a:p>
            <a:pPr algn="ctr">
              <a:buClr>
                <a:srgbClr val="90C226"/>
              </a:buClr>
            </a:pPr>
            <a:r>
              <a:rPr lang="it-IT" sz="2000" kern="0" dirty="0" smtClean="0">
                <a:solidFill>
                  <a:srgbClr val="002060"/>
                </a:solidFill>
                <a:latin typeface="+mj-lt"/>
              </a:rPr>
              <a:t>                   info@garanteprivacyitalia.it  </a:t>
            </a:r>
          </a:p>
          <a:p>
            <a:pPr algn="ctr">
              <a:buClr>
                <a:srgbClr val="90C226"/>
              </a:buClr>
            </a:pPr>
            <a:endParaRPr lang="it-IT" sz="1200" kern="0" dirty="0" smtClean="0">
              <a:solidFill>
                <a:schemeClr val="accent2"/>
              </a:solidFill>
            </a:endParaRPr>
          </a:p>
          <a:p>
            <a:pPr algn="ctr">
              <a:buClr>
                <a:srgbClr val="90C226"/>
              </a:buClr>
            </a:pPr>
            <a:endParaRPr lang="it-IT" sz="1200" kern="0" dirty="0">
              <a:solidFill>
                <a:schemeClr val="accent2"/>
              </a:solidFill>
            </a:endParaRPr>
          </a:p>
          <a:p>
            <a:pPr algn="ctr">
              <a:buClr>
                <a:srgbClr val="90C226"/>
              </a:buClr>
            </a:pPr>
            <a:endParaRPr lang="it-IT" sz="1200" kern="0" dirty="0" smtClean="0">
              <a:solidFill>
                <a:schemeClr val="accent2"/>
              </a:solidFill>
            </a:endParaRPr>
          </a:p>
          <a:p>
            <a:pPr algn="ctr">
              <a:buClr>
                <a:srgbClr val="90C226"/>
              </a:buClr>
            </a:pPr>
            <a:endParaRPr lang="it-IT" sz="2400" kern="0" dirty="0" smtClean="0">
              <a:solidFill>
                <a:schemeClr val="accent2"/>
              </a:solidFill>
            </a:endParaRPr>
          </a:p>
          <a:p>
            <a:pPr algn="ctr">
              <a:buClr>
                <a:srgbClr val="90C226"/>
              </a:buClr>
            </a:pPr>
            <a:r>
              <a:rPr lang="it-IT" sz="1500" b="1" kern="0" dirty="0" smtClean="0">
                <a:solidFill>
                  <a:schemeClr val="bg2">
                    <a:lumMod val="25000"/>
                  </a:schemeClr>
                </a:solidFill>
                <a:latin typeface="+mn-lt"/>
              </a:rPr>
              <a:t>© 2019 </a:t>
            </a:r>
            <a:r>
              <a:rPr lang="it-IT" sz="1500" b="1" kern="0" dirty="0" err="1" smtClean="0">
                <a:solidFill>
                  <a:schemeClr val="bg2">
                    <a:lumMod val="25000"/>
                  </a:schemeClr>
                </a:solidFill>
                <a:latin typeface="+mn-lt"/>
              </a:rPr>
              <a:t>Multibusiness</a:t>
            </a:r>
            <a:r>
              <a:rPr lang="it-IT" sz="1500" b="1" kern="0" dirty="0">
                <a:solidFill>
                  <a:schemeClr val="bg2">
                    <a:lumMod val="25000"/>
                  </a:schemeClr>
                </a:solidFill>
                <a:latin typeface="+mn-lt"/>
              </a:rPr>
              <a:t> </a:t>
            </a:r>
            <a:r>
              <a:rPr lang="it-IT" sz="1500" b="1" kern="0" dirty="0" err="1" smtClean="0">
                <a:solidFill>
                  <a:schemeClr val="bg2">
                    <a:lumMod val="25000"/>
                  </a:schemeClr>
                </a:solidFill>
                <a:latin typeface="+mn-lt"/>
              </a:rPr>
              <a:t>Srl</a:t>
            </a:r>
            <a:r>
              <a:rPr lang="it-IT" sz="1500" b="1" kern="0" dirty="0" smtClean="0">
                <a:solidFill>
                  <a:schemeClr val="bg2">
                    <a:lumMod val="25000"/>
                  </a:schemeClr>
                </a:solidFill>
                <a:latin typeface="+mn-lt"/>
              </a:rPr>
              <a:t> - «</a:t>
            </a:r>
            <a:r>
              <a:rPr lang="it-IT" sz="1500" b="1" i="1" kern="0" dirty="0" err="1" smtClean="0">
                <a:solidFill>
                  <a:schemeClr val="bg2">
                    <a:lumMod val="25000"/>
                  </a:schemeClr>
                </a:solidFill>
                <a:latin typeface="+mn-lt"/>
              </a:rPr>
              <a:t>GarantePrivacyItalia</a:t>
            </a:r>
            <a:r>
              <a:rPr lang="it-IT" sz="1500" b="1" kern="0" dirty="0" smtClean="0">
                <a:solidFill>
                  <a:schemeClr val="bg2">
                    <a:lumMod val="25000"/>
                  </a:schemeClr>
                </a:solidFill>
                <a:latin typeface="+mn-lt"/>
              </a:rPr>
              <a:t>» </a:t>
            </a:r>
            <a:r>
              <a:rPr lang="it-IT" sz="1500" kern="0" dirty="0" smtClean="0">
                <a:solidFill>
                  <a:schemeClr val="bg2">
                    <a:lumMod val="25000"/>
                  </a:schemeClr>
                </a:solidFill>
                <a:latin typeface="+mn-lt"/>
              </a:rPr>
              <a:t>– </a:t>
            </a:r>
            <a:r>
              <a:rPr lang="it-IT" sz="1500" kern="0" dirty="0">
                <a:solidFill>
                  <a:schemeClr val="bg2">
                    <a:lumMod val="25000"/>
                  </a:schemeClr>
                </a:solidFill>
                <a:latin typeface="+mn-lt"/>
              </a:rPr>
              <a:t>Tutti i dritti riservati. Ferme restando le utilizzazioni libere consentite dalle leggi vigenti, </a:t>
            </a:r>
            <a:r>
              <a:rPr lang="it-IT" sz="1500" kern="0" dirty="0" smtClean="0">
                <a:solidFill>
                  <a:schemeClr val="bg2">
                    <a:lumMod val="25000"/>
                  </a:schemeClr>
                </a:solidFill>
                <a:latin typeface="+mn-lt"/>
              </a:rPr>
              <a:t>in mancanza </a:t>
            </a:r>
            <a:r>
              <a:rPr lang="it-IT" sz="1500" kern="0" dirty="0">
                <a:solidFill>
                  <a:schemeClr val="bg2">
                    <a:lumMod val="25000"/>
                  </a:schemeClr>
                </a:solidFill>
                <a:latin typeface="+mn-lt"/>
              </a:rPr>
              <a:t>di un espressa autorizzazione scritta di </a:t>
            </a:r>
            <a:r>
              <a:rPr lang="it-IT" sz="1500" kern="0" dirty="0" err="1">
                <a:solidFill>
                  <a:schemeClr val="bg2">
                    <a:lumMod val="25000"/>
                  </a:schemeClr>
                </a:solidFill>
                <a:latin typeface="+mn-lt"/>
              </a:rPr>
              <a:t>Multibusiness</a:t>
            </a:r>
            <a:r>
              <a:rPr lang="it-IT" sz="1500" kern="0" dirty="0">
                <a:solidFill>
                  <a:schemeClr val="bg2">
                    <a:lumMod val="25000"/>
                  </a:schemeClr>
                </a:solidFill>
                <a:latin typeface="+mn-lt"/>
              </a:rPr>
              <a:t> </a:t>
            </a:r>
            <a:r>
              <a:rPr lang="it-IT" sz="1500" kern="0" dirty="0" err="1">
                <a:solidFill>
                  <a:schemeClr val="bg2">
                    <a:lumMod val="25000"/>
                  </a:schemeClr>
                </a:solidFill>
                <a:latin typeface="+mn-lt"/>
              </a:rPr>
              <a:t>Srl</a:t>
            </a:r>
            <a:r>
              <a:rPr lang="it-IT" sz="1500" kern="0" dirty="0">
                <a:solidFill>
                  <a:schemeClr val="bg2">
                    <a:lumMod val="25000"/>
                  </a:schemeClr>
                </a:solidFill>
                <a:latin typeface="+mn-lt"/>
              </a:rPr>
              <a:t> è vietata qualunque riproduzione, utilizzazione </a:t>
            </a:r>
            <a:r>
              <a:rPr lang="it-IT" sz="1500" kern="0" dirty="0" smtClean="0">
                <a:solidFill>
                  <a:schemeClr val="bg2">
                    <a:lumMod val="25000"/>
                  </a:schemeClr>
                </a:solidFill>
                <a:latin typeface="+mn-lt"/>
              </a:rPr>
              <a:t>o qualunque </a:t>
            </a:r>
            <a:r>
              <a:rPr lang="it-IT" sz="1500" kern="0" dirty="0">
                <a:solidFill>
                  <a:schemeClr val="bg2">
                    <a:lumMod val="25000"/>
                  </a:schemeClr>
                </a:solidFill>
                <a:latin typeface="+mn-lt"/>
              </a:rPr>
              <a:t>altra forma di messa a disposizione di terzi del presente documento o di una parte di essi</a:t>
            </a:r>
            <a:r>
              <a:rPr lang="it-IT" sz="1500" kern="0" dirty="0" smtClean="0">
                <a:solidFill>
                  <a:schemeClr val="bg2">
                    <a:lumMod val="25000"/>
                  </a:schemeClr>
                </a:solidFill>
                <a:latin typeface="+mn-lt"/>
              </a:rPr>
              <a:t>.</a:t>
            </a:r>
          </a:p>
          <a:p>
            <a:pPr algn="ctr">
              <a:buClr>
                <a:srgbClr val="90C226"/>
              </a:buClr>
            </a:pPr>
            <a:endParaRPr lang="it-IT" sz="100" kern="0" dirty="0" smtClean="0">
              <a:solidFill>
                <a:schemeClr val="bg2">
                  <a:lumMod val="25000"/>
                </a:schemeClr>
              </a:solidFill>
              <a:latin typeface="+mn-lt"/>
            </a:endParaRPr>
          </a:p>
          <a:p>
            <a:pPr algn="ctr">
              <a:buClr>
                <a:srgbClr val="90C226"/>
              </a:buClr>
            </a:pPr>
            <a:endParaRPr lang="it-IT" sz="100" kern="0" dirty="0">
              <a:solidFill>
                <a:schemeClr val="bg2">
                  <a:lumMod val="25000"/>
                </a:schemeClr>
              </a:solidFill>
              <a:latin typeface="+mn-lt"/>
            </a:endParaRPr>
          </a:p>
          <a:p>
            <a:pPr algn="ctr">
              <a:buClr>
                <a:srgbClr val="90C226"/>
              </a:buClr>
            </a:pPr>
            <a:endParaRPr lang="it-IT" sz="100" kern="0" dirty="0">
              <a:solidFill>
                <a:schemeClr val="bg2">
                  <a:lumMod val="25000"/>
                </a:schemeClr>
              </a:solidFill>
              <a:latin typeface="+mn-lt"/>
            </a:endParaRPr>
          </a:p>
          <a:p>
            <a:pPr algn="ctr">
              <a:buClr>
                <a:srgbClr val="90C226"/>
              </a:buClr>
            </a:pPr>
            <a:r>
              <a:rPr lang="it-IT" sz="2400" b="1" u="sng" kern="0" dirty="0">
                <a:solidFill>
                  <a:schemeClr val="accent2">
                    <a:lumMod val="50000"/>
                  </a:schemeClr>
                </a:solidFill>
                <a:latin typeface="+mj-lt"/>
              </a:rPr>
              <a:t>www.garanteprivacyitalia.it </a:t>
            </a:r>
          </a:p>
          <a:p>
            <a:pPr algn="ctr">
              <a:buClr>
                <a:srgbClr val="90C226"/>
              </a:buClr>
            </a:pPr>
            <a:endParaRPr lang="it-IT" sz="1500" kern="0" dirty="0">
              <a:solidFill>
                <a:schemeClr val="bg2">
                  <a:lumMod val="25000"/>
                </a:schemeClr>
              </a:solidFill>
              <a:latin typeface="+mn-lt"/>
            </a:endParaRPr>
          </a:p>
          <a:p>
            <a:pPr algn="ctr">
              <a:buClr>
                <a:srgbClr val="90C226"/>
              </a:buClr>
            </a:pPr>
            <a:endParaRPr lang="it-IT" sz="1500" kern="0" dirty="0" smtClean="0">
              <a:solidFill>
                <a:schemeClr val="bg2">
                  <a:lumMod val="25000"/>
                </a:schemeClr>
              </a:solidFill>
              <a:latin typeface="+mn-lt"/>
            </a:endParaRPr>
          </a:p>
          <a:p>
            <a:pPr>
              <a:buClr>
                <a:srgbClr val="90C226"/>
              </a:buClr>
            </a:pPr>
            <a:endParaRPr lang="it-IT" sz="2800" kern="0" dirty="0" smtClean="0">
              <a:solidFill>
                <a:prstClr val="black">
                  <a:lumMod val="75000"/>
                  <a:lumOff val="25000"/>
                </a:prstClr>
              </a:solidFill>
            </a:endParaRPr>
          </a:p>
          <a:p>
            <a:endParaRPr lang="it-IT" kern="0"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 y="2298700"/>
            <a:ext cx="2309495" cy="1079500"/>
          </a:xfrm>
          <a:prstGeom prst="rect">
            <a:avLst/>
          </a:prstGeom>
          <a:noFill/>
          <a:effectLst>
            <a:innerShdw blurRad="114300">
              <a:prstClr val="black"/>
            </a:innerShdw>
          </a:effectLst>
        </p:spPr>
      </p:pic>
    </p:spTree>
    <p:extLst>
      <p:ext uri="{BB962C8B-B14F-4D97-AF65-F5344CB8AC3E}">
        <p14:creationId xmlns:p14="http://schemas.microsoft.com/office/powerpoint/2010/main" val="400474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000" y="698500"/>
            <a:ext cx="8382000" cy="369332"/>
          </a:xfrm>
        </p:spPr>
        <p:txBody>
          <a:bodyPr/>
          <a:lstStyle/>
          <a:p>
            <a:r>
              <a:rPr lang="it-IT" dirty="0" smtClean="0">
                <a:latin typeface="+mj-lt"/>
              </a:rPr>
              <a:t>AMBITO </a:t>
            </a:r>
            <a:r>
              <a:rPr lang="it-IT" dirty="0">
                <a:latin typeface="+mj-lt"/>
              </a:rPr>
              <a:t>DI APPLICAZIONE MATERIALE</a:t>
            </a:r>
          </a:p>
        </p:txBody>
      </p:sp>
      <p:sp>
        <p:nvSpPr>
          <p:cNvPr id="3" name="Segnaposto testo 2"/>
          <p:cNvSpPr>
            <a:spLocks noGrp="1"/>
          </p:cNvSpPr>
          <p:nvPr>
            <p:ph type="body" idx="1"/>
          </p:nvPr>
        </p:nvSpPr>
        <p:spPr>
          <a:xfrm>
            <a:off x="400939" y="1534159"/>
            <a:ext cx="7834121" cy="3162404"/>
          </a:xfrm>
        </p:spPr>
        <p:txBody>
          <a:bodyPr/>
          <a:lstStyle/>
          <a:p>
            <a:r>
              <a:rPr lang="it-IT" u="sng" dirty="0">
                <a:latin typeface="+mn-lt"/>
              </a:rPr>
              <a:t>Il GDPR si </a:t>
            </a:r>
            <a:r>
              <a:rPr lang="it-IT" u="sng" dirty="0" smtClean="0">
                <a:latin typeface="+mn-lt"/>
              </a:rPr>
              <a:t>applica:</a:t>
            </a:r>
          </a:p>
          <a:p>
            <a:endParaRPr lang="it-IT" sz="900" u="sng" dirty="0">
              <a:latin typeface="+mn-lt"/>
            </a:endParaRPr>
          </a:p>
          <a:p>
            <a:pPr marL="342900" indent="-342900">
              <a:buFont typeface="Wingdings" panose="05000000000000000000" pitchFamily="2" charset="2"/>
              <a:buChar char="q"/>
            </a:pPr>
            <a:r>
              <a:rPr lang="it-IT" dirty="0">
                <a:latin typeface="+mn-lt"/>
              </a:rPr>
              <a:t>alle persone fisiche e al trattamento interamente o parzialmente</a:t>
            </a:r>
          </a:p>
          <a:p>
            <a:r>
              <a:rPr lang="it-IT" dirty="0">
                <a:latin typeface="+mn-lt"/>
              </a:rPr>
              <a:t>automatizzato dei dati personali e al trattamento non automatizzato</a:t>
            </a:r>
          </a:p>
          <a:p>
            <a:r>
              <a:rPr lang="it-IT" dirty="0">
                <a:latin typeface="+mn-lt"/>
              </a:rPr>
              <a:t>di dati contenuti in archivio o destinati a figurarvi</a:t>
            </a:r>
            <a:r>
              <a:rPr lang="it-IT" dirty="0" smtClean="0">
                <a:latin typeface="+mn-lt"/>
              </a:rPr>
              <a:t>.</a:t>
            </a:r>
          </a:p>
          <a:p>
            <a:endParaRPr lang="it-IT" dirty="0">
              <a:latin typeface="+mn-lt"/>
            </a:endParaRPr>
          </a:p>
          <a:p>
            <a:r>
              <a:rPr lang="it-IT" u="sng" dirty="0">
                <a:latin typeface="+mn-lt"/>
              </a:rPr>
              <a:t>Non si applica, invece</a:t>
            </a:r>
            <a:r>
              <a:rPr lang="it-IT" u="sng" dirty="0" smtClean="0">
                <a:latin typeface="+mn-lt"/>
              </a:rPr>
              <a:t>:</a:t>
            </a:r>
          </a:p>
          <a:p>
            <a:endParaRPr lang="it-IT" sz="1100" u="sng" dirty="0">
              <a:latin typeface="+mn-lt"/>
            </a:endParaRPr>
          </a:p>
          <a:p>
            <a:pPr marL="342900" indent="-342900">
              <a:buFont typeface="Wingdings" panose="05000000000000000000" pitchFamily="2" charset="2"/>
              <a:buChar char="q"/>
            </a:pPr>
            <a:r>
              <a:rPr lang="it-IT" dirty="0">
                <a:latin typeface="+mn-lt"/>
              </a:rPr>
              <a:t>ai trattamenti effettuati da una persona fisica per l'esercizio </a:t>
            </a:r>
            <a:r>
              <a:rPr lang="it-IT" dirty="0" smtClean="0">
                <a:latin typeface="+mn-lt"/>
              </a:rPr>
              <a:t>di attività </a:t>
            </a:r>
            <a:r>
              <a:rPr lang="it-IT" dirty="0">
                <a:latin typeface="+mn-lt"/>
              </a:rPr>
              <a:t>a carattere esclusivamente personale o </a:t>
            </a:r>
            <a:r>
              <a:rPr lang="it-IT" dirty="0" smtClean="0">
                <a:latin typeface="+mn-lt"/>
              </a:rPr>
              <a:t>domestico;</a:t>
            </a:r>
          </a:p>
          <a:p>
            <a:pPr marL="342900" indent="-342900">
              <a:buFont typeface="Wingdings" panose="05000000000000000000" pitchFamily="2" charset="2"/>
              <a:buChar char="q"/>
            </a:pPr>
            <a:r>
              <a:rPr lang="it-IT" dirty="0" smtClean="0">
                <a:latin typeface="+mn-lt"/>
              </a:rPr>
              <a:t>ai </a:t>
            </a:r>
            <a:r>
              <a:rPr lang="it-IT" dirty="0">
                <a:latin typeface="+mn-lt"/>
              </a:rPr>
              <a:t>dati anonimi.</a:t>
            </a:r>
          </a:p>
        </p:txBody>
      </p:sp>
      <p:cxnSp>
        <p:nvCxnSpPr>
          <p:cNvPr id="5" name="Connettore 1 4"/>
          <p:cNvCxnSpPr/>
          <p:nvPr/>
        </p:nvCxnSpPr>
        <p:spPr>
          <a:xfrm flipH="1">
            <a:off x="355600" y="1917700"/>
            <a:ext cx="30480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Connettore 1 5"/>
          <p:cNvCxnSpPr/>
          <p:nvPr/>
        </p:nvCxnSpPr>
        <p:spPr>
          <a:xfrm>
            <a:off x="355600" y="1956143"/>
            <a:ext cx="254000" cy="3429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00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0" y="647191"/>
            <a:ext cx="8521700" cy="369332"/>
          </a:xfrm>
        </p:spPr>
        <p:txBody>
          <a:bodyPr/>
          <a:lstStyle/>
          <a:p>
            <a:r>
              <a:rPr lang="it-IT" dirty="0">
                <a:latin typeface="+mj-lt"/>
              </a:rPr>
              <a:t>AMBITO DI APPLICAZIONE TERRITORIALE</a:t>
            </a:r>
          </a:p>
        </p:txBody>
      </p:sp>
      <p:sp>
        <p:nvSpPr>
          <p:cNvPr id="3" name="Segnaposto testo 2"/>
          <p:cNvSpPr>
            <a:spLocks noGrp="1"/>
          </p:cNvSpPr>
          <p:nvPr>
            <p:ph type="body" idx="1"/>
          </p:nvPr>
        </p:nvSpPr>
        <p:spPr>
          <a:xfrm>
            <a:off x="400939" y="1534158"/>
            <a:ext cx="7834121" cy="4154984"/>
          </a:xfrm>
        </p:spPr>
        <p:txBody>
          <a:bodyPr/>
          <a:lstStyle/>
          <a:p>
            <a:r>
              <a:rPr lang="it-IT" u="sng" dirty="0">
                <a:latin typeface="+mn-lt"/>
              </a:rPr>
              <a:t>Il Regolamento si applica</a:t>
            </a:r>
            <a:r>
              <a:rPr lang="it-IT" u="sng" dirty="0" smtClean="0">
                <a:latin typeface="+mn-lt"/>
              </a:rPr>
              <a:t>:</a:t>
            </a:r>
          </a:p>
          <a:p>
            <a:endParaRPr lang="it-IT" sz="1050" dirty="0">
              <a:latin typeface="+mn-lt"/>
            </a:endParaRPr>
          </a:p>
          <a:p>
            <a:r>
              <a:rPr lang="it-IT" sz="2000" dirty="0">
                <a:latin typeface="+mn-lt"/>
              </a:rPr>
              <a:t>• al trattamento dei dati effettuato da un Titolare o </a:t>
            </a:r>
            <a:r>
              <a:rPr lang="it-IT" sz="2000" dirty="0" smtClean="0">
                <a:latin typeface="+mn-lt"/>
              </a:rPr>
              <a:t>Responsabile nell’ambito </a:t>
            </a:r>
            <a:r>
              <a:rPr lang="it-IT" sz="2000" dirty="0">
                <a:latin typeface="+mn-lt"/>
              </a:rPr>
              <a:t>delle attività di </a:t>
            </a:r>
            <a:r>
              <a:rPr lang="it-IT" sz="2000" dirty="0" smtClean="0">
                <a:latin typeface="+mn-lt"/>
              </a:rPr>
              <a:t>uno stabilimento </a:t>
            </a:r>
            <a:r>
              <a:rPr lang="it-IT" sz="2000" dirty="0">
                <a:latin typeface="+mn-lt"/>
              </a:rPr>
              <a:t>situato nell’Unione</a:t>
            </a:r>
            <a:r>
              <a:rPr lang="it-IT" sz="2000" dirty="0" smtClean="0">
                <a:latin typeface="+mn-lt"/>
              </a:rPr>
              <a:t>;</a:t>
            </a:r>
          </a:p>
          <a:p>
            <a:endParaRPr lang="it-IT" sz="500" dirty="0">
              <a:latin typeface="+mn-lt"/>
            </a:endParaRPr>
          </a:p>
          <a:p>
            <a:r>
              <a:rPr lang="it-IT" sz="2000" dirty="0">
                <a:latin typeface="+mn-lt"/>
              </a:rPr>
              <a:t>• al trattamento di dati personali effettuato da Titolari o Responsabili non</a:t>
            </a:r>
          </a:p>
          <a:p>
            <a:r>
              <a:rPr lang="it-IT" sz="2000" dirty="0">
                <a:latin typeface="+mn-lt"/>
              </a:rPr>
              <a:t>Stabiliti nell’UE, indipendentemente dal fatto che il trattamento sia</a:t>
            </a:r>
          </a:p>
          <a:p>
            <a:r>
              <a:rPr lang="it-IT" sz="2000" dirty="0">
                <a:latin typeface="+mn-lt"/>
              </a:rPr>
              <a:t>effettuato o meno nell'Unione, se il trattamento ha ad oggetto dati</a:t>
            </a:r>
          </a:p>
          <a:p>
            <a:r>
              <a:rPr lang="it-IT" sz="2000" dirty="0">
                <a:latin typeface="+mn-lt"/>
              </a:rPr>
              <a:t>personali di interessati che si trovano nella UE e </a:t>
            </a:r>
            <a:r>
              <a:rPr lang="it-IT" sz="2000" dirty="0" smtClean="0">
                <a:latin typeface="+mn-lt"/>
              </a:rPr>
              <a:t>riguarda:</a:t>
            </a:r>
          </a:p>
          <a:p>
            <a:r>
              <a:rPr lang="it-IT" sz="2000" dirty="0" smtClean="0">
                <a:latin typeface="+mn-lt"/>
              </a:rPr>
              <a:t>  ‣ </a:t>
            </a:r>
            <a:r>
              <a:rPr lang="it-IT" sz="2000" dirty="0">
                <a:latin typeface="+mn-lt"/>
              </a:rPr>
              <a:t>l’offerta </a:t>
            </a:r>
            <a:r>
              <a:rPr lang="it-IT" sz="2000" dirty="0" smtClean="0">
                <a:latin typeface="+mn-lt"/>
              </a:rPr>
              <a:t>di beni </a:t>
            </a:r>
            <a:r>
              <a:rPr lang="it-IT" sz="2000" dirty="0">
                <a:latin typeface="+mn-lt"/>
              </a:rPr>
              <a:t>o prestazione di servizi </a:t>
            </a:r>
            <a:r>
              <a:rPr lang="it-IT" sz="2000" dirty="0" smtClean="0">
                <a:latin typeface="+mn-lt"/>
              </a:rPr>
              <a:t>(</a:t>
            </a:r>
            <a:r>
              <a:rPr lang="it-IT" sz="2000" dirty="0">
                <a:latin typeface="+mn-lt"/>
              </a:rPr>
              <a:t>anche non a pagamento</a:t>
            </a:r>
            <a:r>
              <a:rPr lang="it-IT" sz="2000" dirty="0" smtClean="0">
                <a:latin typeface="+mn-lt"/>
              </a:rPr>
              <a:t>)</a:t>
            </a:r>
          </a:p>
          <a:p>
            <a:r>
              <a:rPr lang="it-IT" sz="2000" dirty="0" smtClean="0">
                <a:latin typeface="+mn-lt"/>
              </a:rPr>
              <a:t>  ‣ il monitoraggio </a:t>
            </a:r>
            <a:r>
              <a:rPr lang="it-IT" sz="2000" dirty="0">
                <a:latin typeface="+mn-lt"/>
              </a:rPr>
              <a:t>del loro comportamento nel territorio della </a:t>
            </a:r>
            <a:r>
              <a:rPr lang="it-IT" sz="2000" dirty="0" smtClean="0">
                <a:latin typeface="+mn-lt"/>
              </a:rPr>
              <a:t>UE;</a:t>
            </a:r>
          </a:p>
          <a:p>
            <a:endParaRPr lang="it-IT" sz="500" dirty="0">
              <a:latin typeface="+mn-lt"/>
            </a:endParaRPr>
          </a:p>
          <a:p>
            <a:r>
              <a:rPr lang="it-IT" sz="2000" dirty="0"/>
              <a:t>• </a:t>
            </a:r>
            <a:r>
              <a:rPr lang="it-IT" sz="2000" dirty="0" smtClean="0">
                <a:latin typeface="+mn-lt"/>
              </a:rPr>
              <a:t>al </a:t>
            </a:r>
            <a:r>
              <a:rPr lang="it-IT" sz="2000" dirty="0">
                <a:latin typeface="+mn-lt"/>
              </a:rPr>
              <a:t>trattamento effettuato da un Titolare stabilito in uno Stato extra UE</a:t>
            </a:r>
          </a:p>
          <a:p>
            <a:r>
              <a:rPr lang="it-IT" sz="2000" dirty="0">
                <a:latin typeface="+mn-lt"/>
              </a:rPr>
              <a:t>soggetto al diritto di uno Stato UE in virtù del diritto internazionale</a:t>
            </a:r>
          </a:p>
          <a:p>
            <a:r>
              <a:rPr lang="it-IT" sz="2000" dirty="0" smtClean="0">
                <a:latin typeface="+mn-lt"/>
              </a:rPr>
              <a:t>Pubblico.</a:t>
            </a:r>
            <a:endParaRPr lang="it-IT" sz="2000" dirty="0">
              <a:latin typeface="+mn-lt"/>
            </a:endParaRPr>
          </a:p>
        </p:txBody>
      </p:sp>
    </p:spTree>
    <p:extLst>
      <p:ext uri="{BB962C8B-B14F-4D97-AF65-F5344CB8AC3E}">
        <p14:creationId xmlns:p14="http://schemas.microsoft.com/office/powerpoint/2010/main" val="24781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TotalTime>
  <Words>8371</Words>
  <Application>Microsoft Office PowerPoint</Application>
  <PresentationFormat>Personalizzato</PresentationFormat>
  <Paragraphs>636</Paragraphs>
  <Slides>79</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79</vt:i4>
      </vt:variant>
    </vt:vector>
  </HeadingPairs>
  <TitlesOfParts>
    <vt:vector size="87" baseType="lpstr">
      <vt:lpstr>Arial</vt:lpstr>
      <vt:lpstr>Calibri</vt:lpstr>
      <vt:lpstr>Century Schoolbook</vt:lpstr>
      <vt:lpstr>Garamond</vt:lpstr>
      <vt:lpstr>Times New Roman</vt:lpstr>
      <vt:lpstr>Trebuchet MS</vt:lpstr>
      <vt:lpstr>Wingdings</vt:lpstr>
      <vt:lpstr>Office Theme</vt:lpstr>
      <vt:lpstr>Presentazione standard di PowerPoint</vt:lpstr>
      <vt:lpstr>NUOVO REGOLAMENTO EUROPEO  SUL TRATTAMENTO DEI DATI</vt:lpstr>
      <vt:lpstr>COS’È IL GDPR? QUAL È LA SUA IMPORTANZA? </vt:lpstr>
      <vt:lpstr>Qual è la differenza tra Direttiva UE e Regolamento UE?</vt:lpstr>
      <vt:lpstr>Evoluzione normativa</vt:lpstr>
      <vt:lpstr>DECRETO  DI ARMONIZZAZIONE PER L’ADEGUAMENTO DELL’ORDINAMENTO NAZIONALE AL GDPR</vt:lpstr>
      <vt:lpstr>D.LGS. 101/2018: PRINCIPALI NOVITÀ</vt:lpstr>
      <vt:lpstr>AMBITO DI APPLICAZIONE MATERIALE</vt:lpstr>
      <vt:lpstr>AMBITO DI APPLICAZIONE TERRITORIALE</vt:lpstr>
      <vt:lpstr>Presentazione standard di PowerPoint</vt:lpstr>
      <vt:lpstr>ARCHIVIO   </vt:lpstr>
      <vt:lpstr>DATO PERSONALE Art. 4, par. 1 del GDPR  </vt:lpstr>
      <vt:lpstr>CATEGORIE PARTICOLARI DI DATI PERSONALI Art. 9, par. 1 del GDPR </vt:lpstr>
      <vt:lpstr>DATI RELATIVI A CONDANNE PENALI E REATI Art. 10, par. 1 del GDPR  </vt:lpstr>
      <vt:lpstr>MA COSA SI INTENDE PER TRATTAMENTO? Art. 4, par. 1 del GDPR  </vt:lpstr>
      <vt:lpstr>Presentazione standard di PowerPoint</vt:lpstr>
      <vt:lpstr>PRINCIPI APPLICABILI AL TRATTAMENTO Parte 1  </vt:lpstr>
      <vt:lpstr>PRINCIPI APPLICABILI AL TRATTAMENTO Parte 2  </vt:lpstr>
      <vt:lpstr>Liceità e Basi giuridiche del trattamento   </vt:lpstr>
      <vt:lpstr>PRINCIPIO DI «ACCOUNTABILITY» Parte 1</vt:lpstr>
      <vt:lpstr>PRINCIPIO DI «ACCOUNTABILITY» Parte 2</vt:lpstr>
      <vt:lpstr>PRIVACY BY DESIGN Art. 25, par. 1 del GDPR  </vt:lpstr>
      <vt:lpstr>PRIVACY BY DESIGN INTESA COME PROTEZIONE DEI DATI FIN DALLA PROGETTAZIONE  </vt:lpstr>
      <vt:lpstr>PRIVACY BY DEFAULT Art. 25, par. 2 del GDPR  </vt:lpstr>
      <vt:lpstr>PRIVACY BY DEFAULT INTESA COME PROTEZIONE DEI DATI PER IMPOSTAZIONE PREDEFINITA  </vt:lpstr>
      <vt:lpstr>Presentazione standard di PowerPoint</vt:lpstr>
      <vt:lpstr>Presentazione standard di PowerPoint</vt:lpstr>
      <vt:lpstr>TITOLARE DEL TRATTAMENTO Art. 4, par. 1 del GDPR  </vt:lpstr>
      <vt:lpstr>RESPONSABILE DEL TRATTAMENTO Artt. 4 par. 1 – 28 par. 1 – 28 par. 3 del GDPR  </vt:lpstr>
      <vt:lpstr>OBBLIGHI DEL RESPONSABILE DEL TRATTAMENTO   </vt:lpstr>
      <vt:lpstr>Ricorso ad un sub-Responsabile del trattamento   </vt:lpstr>
      <vt:lpstr>TRATTAMENTO SOTTO L’AUTORITÀ DEL TITOLARE DEL TRATTAMENTO Artt. 4 par. 10 – 29 del GDPR  </vt:lpstr>
      <vt:lpstr>RESPONSABILE PROTEZIONE DATI - DPO Artt. 37 e ss del GDPR  </vt:lpstr>
      <vt:lpstr>COMPITI DEL DPO Artt. 37 e ss del GDPR </vt:lpstr>
      <vt:lpstr>Presentazione standard di PowerPoint</vt:lpstr>
      <vt:lpstr>TRASPARENZA Art. 12 del GDPR </vt:lpstr>
      <vt:lpstr>INFORMATIVA Artt. 13 e 14 del GDPR </vt:lpstr>
      <vt:lpstr>ELEMENTI ESSENZIALI   </vt:lpstr>
      <vt:lpstr>CONSENSO Art. 4 par. 1 del GDPR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MODALITÀ PER L’ESERCIZIO DEI DIRITTI: Parte 1 </vt:lpstr>
      <vt:lpstr>MODALITÀ PER L’ESERCIZIO DEI DIRITTI: Parte 2 </vt:lpstr>
      <vt:lpstr>Presentazione standard di PowerPoint</vt:lpstr>
      <vt:lpstr>LA VALUTAZIONE CONTIENE ALMENO:  </vt:lpstr>
      <vt:lpstr>ADEMPIMENTI PER LA SICUREZZA:  </vt:lpstr>
      <vt:lpstr>Presentazione standard di PowerPoint</vt:lpstr>
      <vt:lpstr>Presentazione standard di PowerPoint</vt:lpstr>
      <vt:lpstr>ADEMPIMENTI   </vt:lpstr>
      <vt:lpstr>I codici di condotta e le certificazioni per la protezione dei dati</vt:lpstr>
      <vt:lpstr>Presentazione standard di PowerPoint</vt:lpstr>
      <vt:lpstr>SANZIONI AMMINISTRATIVE   </vt:lpstr>
      <vt:lpstr>PROFILI RISARCITORI   </vt:lpstr>
      <vt:lpstr>Presentazione standard di PowerPoint</vt:lpstr>
      <vt:lpstr>LEGGE 6 NOVEMBRE 2012, N. 190 “Disposizioni per la prevenzione e la repressione della corruzione e dell’illegalità nella Pubblica Amministrazione”  </vt:lpstr>
      <vt:lpstr> COME GARANTIRE LA TRASPARENZA? Attraverso l’acquisizione di informazioni pubbliche</vt:lpstr>
      <vt:lpstr>(ART. 1) </vt:lpstr>
      <vt:lpstr>(ART. 2) </vt:lpstr>
      <vt:lpstr>(ART. 3) </vt:lpstr>
      <vt:lpstr>(ART. 5 – Accesso civico) </vt:lpstr>
      <vt:lpstr>PATRIMONIO INFORMATIVO PUBBLICO</vt:lpstr>
      <vt:lpstr>Accesso civico semplice, generalizzato e Accesso documentale </vt:lpstr>
      <vt:lpstr>DIRITTI A CONFRONTO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«TRE ACCESSI» A CONFRONTO Esempio: Selezione pubblica</vt:lpstr>
      <vt:lpstr>RESPONSABILITÀ E SANZIONI</vt:lpstr>
      <vt:lpstr>TRASPARENZA O PRIVACY</vt:lpstr>
      <vt:lpstr>CENNI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Urbano_Gli adempimenti privacy dello studio professionale2</dc:title>
  <dc:creator>Utente</dc:creator>
  <cp:lastModifiedBy>Utente</cp:lastModifiedBy>
  <cp:revision>98</cp:revision>
  <dcterms:created xsi:type="dcterms:W3CDTF">2019-02-04T19:05:42Z</dcterms:created>
  <dcterms:modified xsi:type="dcterms:W3CDTF">2019-11-04T17:10:33Z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2018-04-11T00:00:00Z</vt:filetime>
  </property>
  <property fmtid="{D5CDD505-2E9C-101B-9397-08002B2CF9AE}" pid="3" name="Creator">
    <vt:lpwstr>PDFCreator 3.1.2.10844</vt:lpwstr>
  </property>
  <property fmtid="{D5CDD505-2E9C-101B-9397-08002B2CF9AE}" pid="4" name="LastSaved">
    <vt:filetime>2019-02-04T00:00:00Z</vt:filetime>
  </property>
</Properties>
</file>